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商品簡報\公司簡報範本\多元範本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2025/4/21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EAD13-0566-4C6C-97E7-55F17F24B09F}" type="datetimeFigureOut">
              <a:rPr lang="zh-TW" altLang="en-US" smtClean="0"/>
              <a:t>2025/4/21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商品簡報\公司簡報範本\多元範本\4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" y="0"/>
            <a:ext cx="9180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標楷體" pitchFamily="65" charset="-120"/>
          <a:ea typeface="標楷體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標楷體" pitchFamily="65" charset="-120"/>
          <a:ea typeface="標楷體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標楷體" pitchFamily="65" charset="-120"/>
          <a:ea typeface="標楷體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標楷體" pitchFamily="65" charset="-120"/>
          <a:ea typeface="標楷體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標楷體" pitchFamily="65" charset="-120"/>
          <a:ea typeface="標楷體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標楷體" pitchFamily="65" charset="-120"/>
          <a:ea typeface="標楷體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GEMINI </a:t>
            </a:r>
            <a:r>
              <a:rPr lang="en-US" altLang="zh-TW" dirty="0" err="1"/>
              <a:t>LineBot</a:t>
            </a:r>
            <a:r>
              <a:rPr lang="zh-TW" altLang="en-US" dirty="0"/>
              <a:t> 協同作業系統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2025.04.15</a:t>
            </a:r>
            <a:r>
              <a:rPr lang="zh-TW" altLang="en-US" dirty="0" smtClean="0"/>
              <a:t> </a:t>
            </a:r>
            <a:r>
              <a:rPr lang="en-US" altLang="zh-TW" dirty="0" smtClean="0"/>
              <a:t>V1.20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74279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那何時需要</a:t>
            </a:r>
            <a:r>
              <a:rPr lang="en-US" altLang="zh-TW" dirty="0"/>
              <a:t>GEMINI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dirty="0"/>
              <a:t>想要導入</a:t>
            </a:r>
            <a:r>
              <a:rPr lang="en-US" altLang="zh-TW" dirty="0"/>
              <a:t>LINE</a:t>
            </a:r>
            <a:r>
              <a:rPr lang="zh-TW" altLang="en-US" dirty="0"/>
              <a:t>官方帳號</a:t>
            </a:r>
            <a:endParaRPr lang="en-US" altLang="zh-TW" dirty="0"/>
          </a:p>
          <a:p>
            <a:r>
              <a:rPr lang="zh-TW" altLang="en-US" dirty="0"/>
              <a:t>有多個舊系統想使用</a:t>
            </a:r>
            <a:r>
              <a:rPr lang="en-US" altLang="zh-TW" dirty="0"/>
              <a:t>LINE</a:t>
            </a:r>
            <a:r>
              <a:rPr lang="zh-TW" altLang="en-US" dirty="0"/>
              <a:t>官方帳號發訊服務</a:t>
            </a:r>
            <a:endParaRPr lang="en-US" altLang="zh-TW" dirty="0"/>
          </a:p>
          <a:p>
            <a:r>
              <a:rPr lang="zh-TW" altLang="en-US" dirty="0"/>
              <a:t>想快速建立資料庫式機器人問答服務</a:t>
            </a:r>
            <a:endParaRPr lang="en-US" altLang="zh-TW" dirty="0"/>
          </a:p>
          <a:p>
            <a:r>
              <a:rPr lang="zh-TW" altLang="en-US" dirty="0"/>
              <a:t>想快速建立資料庫式</a:t>
            </a:r>
            <a:r>
              <a:rPr lang="en-US" altLang="zh-TW" dirty="0"/>
              <a:t>+CHAT</a:t>
            </a:r>
            <a:r>
              <a:rPr lang="zh-TW" altLang="en-US" dirty="0"/>
              <a:t> </a:t>
            </a:r>
            <a:r>
              <a:rPr lang="en-US" altLang="zh-TW" dirty="0"/>
              <a:t>GPT</a:t>
            </a:r>
            <a:r>
              <a:rPr lang="zh-TW" altLang="en-US" dirty="0"/>
              <a:t> </a:t>
            </a:r>
            <a:r>
              <a:rPr lang="en-US" altLang="zh-TW" dirty="0"/>
              <a:t>AI</a:t>
            </a:r>
            <a:r>
              <a:rPr lang="zh-TW" altLang="en-US" dirty="0"/>
              <a:t>機器人問答服務</a:t>
            </a:r>
            <a:endParaRPr lang="en-US" altLang="zh-TW" dirty="0"/>
          </a:p>
          <a:p>
            <a:r>
              <a:rPr lang="zh-TW" altLang="en-US" dirty="0"/>
              <a:t>想快速建立私有雲</a:t>
            </a:r>
            <a:r>
              <a:rPr lang="en-US" altLang="zh-TW" dirty="0" err="1"/>
              <a:t>LineBot</a:t>
            </a:r>
            <a:r>
              <a:rPr lang="en-US" altLang="zh-TW" dirty="0"/>
              <a:t> API</a:t>
            </a:r>
            <a:r>
              <a:rPr lang="zh-TW" altLang="en-US" dirty="0"/>
              <a:t>服務</a:t>
            </a:r>
            <a:endParaRPr lang="en-US" altLang="zh-TW" dirty="0"/>
          </a:p>
          <a:p>
            <a:r>
              <a:rPr lang="zh-TW" altLang="en-US" dirty="0"/>
              <a:t>想收集</a:t>
            </a:r>
            <a:r>
              <a:rPr lang="en-US" altLang="zh-TW" dirty="0"/>
              <a:t>LINE</a:t>
            </a:r>
            <a:r>
              <a:rPr lang="zh-TW" altLang="en-US" dirty="0"/>
              <a:t>來訊資料進入資料庫</a:t>
            </a:r>
            <a:endParaRPr lang="en-US" altLang="zh-TW" dirty="0"/>
          </a:p>
          <a:p>
            <a:r>
              <a:rPr lang="zh-TW" altLang="en-US" dirty="0"/>
              <a:t>想建立</a:t>
            </a:r>
            <a:r>
              <a:rPr lang="en-US" altLang="zh-TW" dirty="0"/>
              <a:t>QA</a:t>
            </a:r>
            <a:r>
              <a:rPr lang="zh-TW" altLang="en-US" dirty="0"/>
              <a:t>資訊調查服務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542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GEMINI</a:t>
            </a:r>
            <a:r>
              <a:rPr lang="zh-TW" altLang="en-US" dirty="0"/>
              <a:t>與</a:t>
            </a:r>
            <a:r>
              <a:rPr lang="en-US" altLang="zh-TW" dirty="0"/>
              <a:t>LINE</a:t>
            </a:r>
            <a:r>
              <a:rPr lang="zh-TW" altLang="en-US" dirty="0"/>
              <a:t>官方操作差異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只需設定一個官方帳號</a:t>
            </a:r>
            <a:r>
              <a:rPr lang="en-US" altLang="zh-TW" dirty="0"/>
              <a:t>WEBHOOK URL</a:t>
            </a:r>
            <a:r>
              <a:rPr lang="zh-TW" altLang="en-US" dirty="0"/>
              <a:t>，即可提供多個系統透過</a:t>
            </a:r>
            <a:r>
              <a:rPr lang="en-US" altLang="zh-TW" dirty="0"/>
              <a:t>API</a:t>
            </a:r>
            <a:r>
              <a:rPr lang="zh-TW" altLang="en-US" dirty="0"/>
              <a:t>送訊</a:t>
            </a:r>
            <a:endParaRPr lang="en-US" altLang="zh-TW" dirty="0"/>
          </a:p>
          <a:p>
            <a:r>
              <a:rPr lang="zh-TW" altLang="en-US" dirty="0"/>
              <a:t>會員資料可綁定異質系統鍵值</a:t>
            </a:r>
            <a:endParaRPr lang="en-US" altLang="zh-TW" dirty="0"/>
          </a:p>
          <a:p>
            <a:r>
              <a:rPr lang="zh-TW" altLang="en-US" dirty="0"/>
              <a:t>可進行所有官方帳號群發</a:t>
            </a:r>
            <a:endParaRPr lang="en-US" altLang="zh-TW" dirty="0"/>
          </a:p>
          <a:p>
            <a:r>
              <a:rPr lang="zh-TW" altLang="en-US" dirty="0"/>
              <a:t>會員來訊可設定郵件通知</a:t>
            </a:r>
            <a:endParaRPr lang="en-US" altLang="zh-TW" dirty="0"/>
          </a:p>
          <a:p>
            <a:r>
              <a:rPr lang="zh-TW" altLang="en-US" dirty="0"/>
              <a:t>提供確認表單發布及確認功能</a:t>
            </a:r>
            <a:endParaRPr lang="en-US" altLang="zh-TW" dirty="0"/>
          </a:p>
          <a:p>
            <a:r>
              <a:rPr lang="zh-TW" altLang="en-US" dirty="0"/>
              <a:t>更特別的需求能夠客製設計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5540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學校單位</a:t>
            </a:r>
            <a:r>
              <a:rPr lang="en-US" altLang="zh-TW" dirty="0"/>
              <a:t>&amp;GEMINI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整合目前學校校務系統等，透過使用</a:t>
            </a:r>
            <a:r>
              <a:rPr lang="en-US" altLang="zh-TW" dirty="0"/>
              <a:t>LINE</a:t>
            </a:r>
            <a:r>
              <a:rPr lang="zh-TW" altLang="en-US" dirty="0"/>
              <a:t>發訊通知教師、學生</a:t>
            </a:r>
            <a:endParaRPr lang="en-US" altLang="zh-TW" dirty="0"/>
          </a:p>
          <a:p>
            <a:r>
              <a:rPr lang="zh-TW" altLang="en-US" dirty="0"/>
              <a:t>整合班級網頁系統，透過使用</a:t>
            </a:r>
            <a:r>
              <a:rPr lang="en-US" altLang="zh-TW" dirty="0"/>
              <a:t>LINE</a:t>
            </a:r>
            <a:r>
              <a:rPr lang="zh-TW" altLang="en-US" dirty="0"/>
              <a:t>發訊通知學生、家長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校園設備警示通知</a:t>
            </a:r>
            <a:endParaRPr lang="en-US" altLang="zh-TW" dirty="0"/>
          </a:p>
          <a:p>
            <a:r>
              <a:rPr lang="zh-TW" altLang="en-US" dirty="0"/>
              <a:t>問題調查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6608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政府單位</a:t>
            </a:r>
            <a:r>
              <a:rPr lang="en-US" altLang="zh-TW" dirty="0"/>
              <a:t>&amp;GEMINI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整合目前政府機關系統等，透過使用</a:t>
            </a:r>
            <a:r>
              <a:rPr lang="en-US" altLang="zh-TW" dirty="0"/>
              <a:t>LINE</a:t>
            </a:r>
            <a:r>
              <a:rPr lang="zh-TW" altLang="en-US" dirty="0"/>
              <a:t>發訊通知辦理人員</a:t>
            </a:r>
            <a:endParaRPr lang="en-US" altLang="zh-TW" dirty="0"/>
          </a:p>
          <a:p>
            <a:r>
              <a:rPr lang="zh-TW" altLang="en-US" dirty="0"/>
              <a:t>透過</a:t>
            </a:r>
            <a:r>
              <a:rPr lang="en-US" altLang="zh-TW" dirty="0"/>
              <a:t>LINE</a:t>
            </a:r>
            <a:r>
              <a:rPr lang="zh-TW" altLang="en-US" dirty="0"/>
              <a:t>機器人協助問題問答</a:t>
            </a:r>
            <a:endParaRPr lang="en-US" altLang="zh-TW" dirty="0"/>
          </a:p>
          <a:p>
            <a:r>
              <a:rPr lang="zh-TW" altLang="en-US" dirty="0"/>
              <a:t>政府單位設備警示通知</a:t>
            </a:r>
            <a:endParaRPr lang="en-US" altLang="zh-TW" dirty="0"/>
          </a:p>
          <a:p>
            <a:r>
              <a:rPr lang="zh-TW" altLang="en-US" dirty="0"/>
              <a:t>問題調查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0609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zh-TW" altLang="en-US" dirty="0"/>
              <a:t>企業</a:t>
            </a:r>
            <a:r>
              <a:rPr lang="en-US" altLang="zh-TW" dirty="0"/>
              <a:t>&amp;GEMINI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整合目前資訊系統等，透過使用</a:t>
            </a:r>
            <a:r>
              <a:rPr lang="en-US" altLang="zh-TW" dirty="0"/>
              <a:t>LINE</a:t>
            </a:r>
            <a:r>
              <a:rPr lang="zh-TW" altLang="en-US" dirty="0"/>
              <a:t>發訊通知相關人員</a:t>
            </a:r>
            <a:endParaRPr lang="en-US" altLang="zh-TW" dirty="0"/>
          </a:p>
          <a:p>
            <a:r>
              <a:rPr lang="zh-TW" altLang="en-US" dirty="0"/>
              <a:t>企業設備警示通知</a:t>
            </a:r>
            <a:endParaRPr lang="en-US" altLang="zh-TW" dirty="0"/>
          </a:p>
          <a:p>
            <a:r>
              <a:rPr lang="zh-TW" altLang="en-US" dirty="0"/>
              <a:t>客戶會員資料整合</a:t>
            </a:r>
            <a:endParaRPr lang="en-US" altLang="zh-TW" dirty="0"/>
          </a:p>
          <a:p>
            <a:r>
              <a:rPr lang="zh-TW" altLang="en-US" dirty="0"/>
              <a:t>透過</a:t>
            </a:r>
            <a:r>
              <a:rPr lang="en-US" altLang="zh-TW" dirty="0"/>
              <a:t>LINE</a:t>
            </a:r>
            <a:r>
              <a:rPr lang="zh-TW" altLang="en-US" dirty="0"/>
              <a:t>機器人協助問題問答</a:t>
            </a:r>
            <a:endParaRPr lang="en-US" altLang="zh-TW" dirty="0"/>
          </a:p>
          <a:p>
            <a:r>
              <a:rPr lang="zh-TW" altLang="en-US" dirty="0"/>
              <a:t>問題調查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70804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第三方系統整合實際範例應用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1347285"/>
            <a:ext cx="4047933" cy="259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005" y="2441430"/>
            <a:ext cx="3520273" cy="2517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462133"/>
            <a:ext cx="2082338" cy="118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廠商資訊\2022_line\完成訊息傳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3298337"/>
            <a:ext cx="2055740" cy="322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向下箭號 13"/>
          <p:cNvSpPr/>
          <p:nvPr/>
        </p:nvSpPr>
        <p:spPr>
          <a:xfrm rot="5400000">
            <a:off x="3547962" y="979347"/>
            <a:ext cx="792088" cy="233372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15" name="圓角矩形圖說文字 14"/>
          <p:cNvSpPr/>
          <p:nvPr/>
        </p:nvSpPr>
        <p:spPr>
          <a:xfrm>
            <a:off x="4211961" y="5223993"/>
            <a:ext cx="3384376" cy="905589"/>
          </a:xfrm>
          <a:prstGeom prst="wedgeRoundRectCallout">
            <a:avLst>
              <a:gd name="adj1" fmla="val 15449"/>
              <a:gd name="adj2" fmla="val -13752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整合</a:t>
            </a:r>
            <a:r>
              <a:rPr lang="zh-TW" altLang="en-US" dirty="0" smtClean="0"/>
              <a:t>進入</a:t>
            </a:r>
            <a:r>
              <a:rPr lang="en-US" altLang="zh-TW" dirty="0" smtClean="0"/>
              <a:t>S</a:t>
            </a:r>
            <a:r>
              <a:rPr lang="en-US" altLang="zh-TW" dirty="0" smtClean="0"/>
              <a:t>CHOOL</a:t>
            </a:r>
            <a:r>
              <a:rPr lang="zh-TW" altLang="en-US" dirty="0" smtClean="0"/>
              <a:t> </a:t>
            </a:r>
            <a:r>
              <a:rPr lang="en-US" altLang="zh-TW" dirty="0" smtClean="0"/>
              <a:t>SARING</a:t>
            </a:r>
            <a:r>
              <a:rPr lang="zh-TW" altLang="en-US" dirty="0" smtClean="0"/>
              <a:t>系統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發送時同步傳送到</a:t>
            </a:r>
            <a:r>
              <a:rPr lang="en-US" altLang="zh-TW" dirty="0"/>
              <a:t>LINE</a:t>
            </a:r>
            <a:endParaRPr lang="zh-TW" altLang="en-US" dirty="0"/>
          </a:p>
        </p:txBody>
      </p:sp>
      <p:sp>
        <p:nvSpPr>
          <p:cNvPr id="16" name="向下箭號 15"/>
          <p:cNvSpPr/>
          <p:nvPr/>
        </p:nvSpPr>
        <p:spPr>
          <a:xfrm>
            <a:off x="1493079" y="2411530"/>
            <a:ext cx="772330" cy="1152127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圓角矩形 16"/>
          <p:cNvSpPr/>
          <p:nvPr/>
        </p:nvSpPr>
        <p:spPr>
          <a:xfrm>
            <a:off x="5652121" y="3558722"/>
            <a:ext cx="1224136" cy="71498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823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231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2555776" y="2420888"/>
            <a:ext cx="4248472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/>
              <a:t>GEMINI</a:t>
            </a:r>
            <a:r>
              <a:rPr lang="zh-TW" altLang="en-US" sz="3600" dirty="0"/>
              <a:t>如何應用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61825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建置</a:t>
            </a:r>
            <a:r>
              <a:rPr lang="en-US" altLang="zh-TW" dirty="0"/>
              <a:t>GEMINI</a:t>
            </a:r>
            <a:r>
              <a:rPr lang="zh-TW" altLang="en-US" dirty="0"/>
              <a:t>需準備什麼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VMWARE</a:t>
            </a:r>
            <a:r>
              <a:rPr lang="zh-TW" altLang="en-US" dirty="0"/>
              <a:t> </a:t>
            </a:r>
            <a:r>
              <a:rPr lang="en-US" altLang="zh-TW" dirty="0"/>
              <a:t>ESXI</a:t>
            </a:r>
            <a:r>
              <a:rPr lang="zh-TW" altLang="en-US" dirty="0"/>
              <a:t> </a:t>
            </a:r>
            <a:r>
              <a:rPr lang="en-US" altLang="zh-TW" dirty="0"/>
              <a:t>6.0</a:t>
            </a:r>
            <a:r>
              <a:rPr lang="zh-TW" altLang="en-US" dirty="0"/>
              <a:t>以上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需透過</a:t>
            </a:r>
            <a:r>
              <a:rPr lang="en-US" altLang="zh-TW" dirty="0"/>
              <a:t>VMware </a:t>
            </a:r>
            <a:r>
              <a:rPr lang="en-US" altLang="zh-TW" dirty="0" err="1"/>
              <a:t>vCenter</a:t>
            </a:r>
            <a:r>
              <a:rPr lang="en-US" altLang="zh-TW" dirty="0"/>
              <a:t> Converter</a:t>
            </a:r>
            <a:r>
              <a:rPr lang="zh-TW" altLang="en-US" dirty="0"/>
              <a:t>上傳系統</a:t>
            </a:r>
            <a:r>
              <a:rPr lang="en-US" altLang="zh-TW" dirty="0"/>
              <a:t> )</a:t>
            </a:r>
          </a:p>
          <a:p>
            <a:r>
              <a:rPr lang="zh-TW" altLang="en-US" dirty="0"/>
              <a:t>獨立網路位置</a:t>
            </a:r>
            <a:endParaRPr lang="en-US" altLang="zh-TW" dirty="0"/>
          </a:p>
          <a:p>
            <a:r>
              <a:rPr lang="zh-TW" altLang="en-US" dirty="0"/>
              <a:t>網路位置的</a:t>
            </a:r>
            <a:r>
              <a:rPr lang="en-US" altLang="zh-TW" dirty="0"/>
              <a:t>SSL</a:t>
            </a:r>
            <a:r>
              <a:rPr lang="zh-TW" altLang="en-US" dirty="0"/>
              <a:t>憑證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(SSLFORFREE</a:t>
            </a:r>
            <a:r>
              <a:rPr lang="zh-TW" altLang="en-US" dirty="0"/>
              <a:t>即可支援</a:t>
            </a:r>
            <a:r>
              <a:rPr lang="en-US" altLang="zh-TW" dirty="0"/>
              <a:t>)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3889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建置流程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建置</a:t>
            </a:r>
            <a:r>
              <a:rPr lang="en-US" altLang="zh-TW" dirty="0"/>
              <a:t>GEMINI</a:t>
            </a:r>
            <a:r>
              <a:rPr lang="zh-TW" altLang="en-US" dirty="0"/>
              <a:t>主機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機器人對談資料</a:t>
            </a:r>
            <a:r>
              <a:rPr lang="en-US" altLang="zh-TW" dirty="0"/>
              <a:t>)</a:t>
            </a:r>
          </a:p>
          <a:p>
            <a:r>
              <a:rPr lang="zh-TW" altLang="en-US" dirty="0"/>
              <a:t>申請</a:t>
            </a:r>
            <a:r>
              <a:rPr lang="en-US" altLang="zh-TW" dirty="0"/>
              <a:t>LINE</a:t>
            </a:r>
            <a:r>
              <a:rPr lang="zh-TW" altLang="en-US" dirty="0"/>
              <a:t>官方帳號</a:t>
            </a:r>
            <a:endParaRPr lang="en-US" altLang="zh-TW" dirty="0"/>
          </a:p>
          <a:p>
            <a:r>
              <a:rPr lang="zh-TW" altLang="en-US" dirty="0"/>
              <a:t>設定</a:t>
            </a:r>
            <a:r>
              <a:rPr lang="en-US" altLang="zh-TW" dirty="0"/>
              <a:t>WEBHOOK</a:t>
            </a:r>
            <a:r>
              <a:rPr lang="zh-TW" altLang="en-US" dirty="0"/>
              <a:t>連結到</a:t>
            </a:r>
            <a:r>
              <a:rPr lang="en-US" altLang="zh-TW" dirty="0"/>
              <a:t>GEMINI</a:t>
            </a:r>
          </a:p>
          <a:p>
            <a:r>
              <a:rPr lang="zh-TW" altLang="en-US" dirty="0"/>
              <a:t>開始運營</a:t>
            </a:r>
            <a:endParaRPr lang="en-US" altLang="zh-TW" dirty="0"/>
          </a:p>
          <a:p>
            <a:r>
              <a:rPr lang="zh-TW" altLang="en-US" dirty="0"/>
              <a:t>設定會員帳號外部編號</a:t>
            </a:r>
            <a:r>
              <a:rPr lang="en-US" altLang="zh-TW" dirty="0"/>
              <a:t>(</a:t>
            </a:r>
            <a:r>
              <a:rPr lang="zh-TW" altLang="en-US" dirty="0"/>
              <a:t>非必要</a:t>
            </a:r>
            <a:r>
              <a:rPr lang="en-US" altLang="zh-TW" dirty="0"/>
              <a:t>)</a:t>
            </a:r>
          </a:p>
          <a:p>
            <a:r>
              <a:rPr lang="zh-TW" altLang="en-US" dirty="0"/>
              <a:t>內部系統呼叫</a:t>
            </a:r>
            <a:r>
              <a:rPr lang="en-US" altLang="zh-TW" dirty="0"/>
              <a:t>API</a:t>
            </a:r>
            <a:r>
              <a:rPr lang="zh-TW" altLang="en-US" dirty="0"/>
              <a:t>傳訊</a:t>
            </a:r>
            <a:r>
              <a:rPr lang="en-US" altLang="zh-TW" dirty="0"/>
              <a:t>(</a:t>
            </a:r>
            <a:r>
              <a:rPr lang="zh-TW" altLang="en-US" dirty="0"/>
              <a:t>非必要</a:t>
            </a:r>
            <a:r>
              <a:rPr lang="en-US" altLang="zh-TW" dirty="0"/>
              <a:t>)</a:t>
            </a:r>
          </a:p>
          <a:p>
            <a:r>
              <a:rPr lang="zh-TW" altLang="en-US" dirty="0"/>
              <a:t>設定</a:t>
            </a:r>
            <a:r>
              <a:rPr lang="en-US" altLang="zh-TW" dirty="0"/>
              <a:t>CHAT</a:t>
            </a:r>
            <a:r>
              <a:rPr lang="zh-TW" altLang="en-US" dirty="0"/>
              <a:t> </a:t>
            </a:r>
            <a:r>
              <a:rPr lang="en-US" altLang="zh-TW" dirty="0"/>
              <a:t>GPT</a:t>
            </a:r>
            <a:r>
              <a:rPr lang="zh-TW" altLang="en-US" dirty="0"/>
              <a:t> </a:t>
            </a:r>
            <a:r>
              <a:rPr lang="en-US" altLang="zh-TW" dirty="0"/>
              <a:t>API</a:t>
            </a:r>
            <a:r>
              <a:rPr lang="zh-TW" altLang="en-US" dirty="0"/>
              <a:t> </a:t>
            </a:r>
            <a:r>
              <a:rPr lang="en-US" altLang="zh-TW" dirty="0"/>
              <a:t>KEY(</a:t>
            </a:r>
            <a:r>
              <a:rPr lang="zh-TW" altLang="en-US" dirty="0"/>
              <a:t>非必要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6518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建置維護流程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安裝及維護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目前安裝及維護導入皆透過線上遠端進行服務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1604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</a:t>
            </a:r>
            <a:r>
              <a:rPr lang="zh-TW" altLang="en-US" dirty="0"/>
              <a:t>的市占率</a:t>
            </a:r>
          </a:p>
        </p:txBody>
      </p:sp>
      <p:sp>
        <p:nvSpPr>
          <p:cNvPr id="4" name="矩形 3"/>
          <p:cNvSpPr/>
          <p:nvPr/>
        </p:nvSpPr>
        <p:spPr>
          <a:xfrm>
            <a:off x="572046" y="1502201"/>
            <a:ext cx="3384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solidFill>
                  <a:schemeClr val="bg1"/>
                </a:solidFill>
              </a:rPr>
              <a:t>根據尼爾森媒體（ </a:t>
            </a:r>
            <a:r>
              <a:rPr lang="en-US" altLang="zh-TW" sz="2800" dirty="0">
                <a:solidFill>
                  <a:schemeClr val="bg1"/>
                </a:solidFill>
              </a:rPr>
              <a:t>Nielsen </a:t>
            </a:r>
            <a:r>
              <a:rPr lang="zh-TW" altLang="en-US" sz="2800" dirty="0">
                <a:solidFill>
                  <a:schemeClr val="bg1"/>
                </a:solidFill>
              </a:rPr>
              <a:t>）的調查， </a:t>
            </a:r>
            <a:r>
              <a:rPr lang="en-US" altLang="zh-TW" sz="2800" dirty="0">
                <a:solidFill>
                  <a:schemeClr val="bg1"/>
                </a:solidFill>
              </a:rPr>
              <a:t>12-65 </a:t>
            </a:r>
            <a:r>
              <a:rPr lang="zh-TW" altLang="en-US" sz="2800" dirty="0">
                <a:solidFill>
                  <a:schemeClr val="bg1"/>
                </a:solidFill>
              </a:rPr>
              <a:t>歲的台灣⺠眾（這個年齡層幾乎涵蓋了所有的上網民眾），有將近 </a:t>
            </a:r>
            <a:r>
              <a:rPr lang="en-US" altLang="zh-TW" sz="2800" dirty="0">
                <a:solidFill>
                  <a:schemeClr val="bg1"/>
                </a:solidFill>
              </a:rPr>
              <a:t>91</a:t>
            </a:r>
            <a:r>
              <a:rPr lang="zh-TW" altLang="en-US" sz="2800" dirty="0">
                <a:solidFill>
                  <a:schemeClr val="bg1"/>
                </a:solidFill>
              </a:rPr>
              <a:t>％ ，也就是將近 </a:t>
            </a:r>
            <a:r>
              <a:rPr lang="en-US" altLang="zh-TW" sz="2800" dirty="0">
                <a:solidFill>
                  <a:schemeClr val="bg1"/>
                </a:solidFill>
              </a:rPr>
              <a:t>1,700 </a:t>
            </a:r>
            <a:r>
              <a:rPr lang="zh-TW" altLang="en-US" sz="2800" dirty="0">
                <a:solidFill>
                  <a:schemeClr val="bg1"/>
                </a:solidFill>
              </a:rPr>
              <a:t>萬⼈都在使用 </a:t>
            </a:r>
            <a:r>
              <a:rPr lang="en-US" altLang="zh-TW" sz="2800" dirty="0">
                <a:solidFill>
                  <a:schemeClr val="bg1"/>
                </a:solidFill>
              </a:rPr>
              <a:t>LINE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19" y="1514060"/>
            <a:ext cx="4554880" cy="246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998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商品簡報\商品歷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85698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2051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商品簡報\關於我們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85698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177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商品簡報\思凌科技舊資料\公司簡報範本\多元提案簡報範本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476671"/>
            <a:ext cx="8856986" cy="498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709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231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2555776" y="2348880"/>
            <a:ext cx="4248472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/>
              <a:t>簡報結束，謝謝大家</a:t>
            </a:r>
          </a:p>
        </p:txBody>
      </p:sp>
    </p:spTree>
    <p:extLst>
      <p:ext uri="{BB962C8B-B14F-4D97-AF65-F5344CB8AC3E}">
        <p14:creationId xmlns:p14="http://schemas.microsoft.com/office/powerpoint/2010/main" val="44218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為何要用</a:t>
            </a:r>
            <a:r>
              <a:rPr lang="en-US" altLang="zh-TW" dirty="0"/>
              <a:t>LINE</a:t>
            </a:r>
            <a:r>
              <a:rPr lang="zh-TW" altLang="en-US" dirty="0"/>
              <a:t>機器人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LINE</a:t>
            </a:r>
            <a:r>
              <a:rPr lang="zh-TW" altLang="en-US" dirty="0"/>
              <a:t>官方帳號可當一個小型，但不用維護前台的</a:t>
            </a:r>
            <a:r>
              <a:rPr lang="en-US" altLang="zh-TW" dirty="0"/>
              <a:t>APP</a:t>
            </a:r>
          </a:p>
          <a:p>
            <a:r>
              <a:rPr lang="zh-TW" altLang="en-US" dirty="0"/>
              <a:t>請人家把官方帳號服務加為好友，會比請人家安裝一個 </a:t>
            </a:r>
            <a:r>
              <a:rPr lang="en-US" altLang="zh-TW" dirty="0"/>
              <a:t>App </a:t>
            </a:r>
            <a:r>
              <a:rPr lang="zh-TW" altLang="en-US" dirty="0"/>
              <a:t>來得容易</a:t>
            </a:r>
            <a:endParaRPr lang="en-US" altLang="zh-TW" dirty="0"/>
          </a:p>
          <a:p>
            <a:r>
              <a:rPr lang="en-US" altLang="zh-TW" dirty="0"/>
              <a:t>LINE</a:t>
            </a:r>
            <a:r>
              <a:rPr lang="zh-TW" altLang="en-US" dirty="0"/>
              <a:t>是雙向訊息，能完成簡訊不易完成的互動功能，如問題確認</a:t>
            </a:r>
            <a:r>
              <a:rPr lang="zh-TW" altLang="en-US" dirty="0" smtClean="0"/>
              <a:t>流程</a:t>
            </a:r>
            <a:endParaRPr lang="en-US" altLang="zh-TW" dirty="0" smtClean="0"/>
          </a:p>
          <a:p>
            <a:r>
              <a:rPr lang="zh-TW" altLang="en-US" dirty="0" smtClean="0"/>
              <a:t>官方</a:t>
            </a:r>
            <a:r>
              <a:rPr lang="en-US" altLang="zh-TW" dirty="0" smtClean="0"/>
              <a:t>LINE</a:t>
            </a:r>
            <a:r>
              <a:rPr lang="zh-TW" altLang="en-US" dirty="0" smtClean="0"/>
              <a:t> </a:t>
            </a:r>
            <a:r>
              <a:rPr lang="en-US" altLang="zh-TW" dirty="0" smtClean="0"/>
              <a:t>NOTIFY</a:t>
            </a:r>
            <a:r>
              <a:rPr lang="zh-TW" altLang="en-US" dirty="0" smtClean="0"/>
              <a:t>已經停用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6606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</a:t>
            </a:r>
            <a:r>
              <a:rPr lang="zh-TW" altLang="en-US" dirty="0"/>
              <a:t>機器人現有困難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連線主機資安要求高，不易架設，而且可能隨時需要升級。</a:t>
            </a:r>
            <a:endParaRPr lang="en-US" altLang="zh-TW" dirty="0"/>
          </a:p>
          <a:p>
            <a:r>
              <a:rPr lang="zh-TW" altLang="en-US" dirty="0"/>
              <a:t>既有系統，要進行整合自動化不容易</a:t>
            </a:r>
            <a:endParaRPr lang="en-US" altLang="zh-TW" dirty="0"/>
          </a:p>
          <a:p>
            <a:r>
              <a:rPr lang="zh-TW" altLang="en-US" dirty="0"/>
              <a:t>無法進行</a:t>
            </a:r>
            <a:r>
              <a:rPr lang="en-US" altLang="zh-TW" dirty="0"/>
              <a:t>LINE</a:t>
            </a:r>
            <a:r>
              <a:rPr lang="zh-TW" altLang="en-US" dirty="0"/>
              <a:t>來訊資料的資料庫記錄及分析</a:t>
            </a:r>
            <a:endParaRPr lang="en-US" altLang="zh-TW" dirty="0"/>
          </a:p>
          <a:p>
            <a:r>
              <a:rPr lang="zh-TW" altLang="en-US" dirty="0"/>
              <a:t>無法直接串接</a:t>
            </a:r>
            <a:r>
              <a:rPr lang="en-US" altLang="zh-TW" dirty="0"/>
              <a:t>CHAR GPT</a:t>
            </a:r>
            <a:r>
              <a:rPr lang="zh-TW" altLang="en-US" dirty="0"/>
              <a:t> </a:t>
            </a:r>
            <a:r>
              <a:rPr lang="en-US" altLang="zh-TW" dirty="0"/>
              <a:t>AI</a:t>
            </a:r>
            <a:r>
              <a:rPr lang="zh-TW" altLang="en-US" dirty="0"/>
              <a:t>服務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79660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CHAT</a:t>
            </a:r>
            <a:r>
              <a:rPr lang="zh-TW" altLang="en-US" dirty="0"/>
              <a:t> </a:t>
            </a:r>
            <a:r>
              <a:rPr lang="en-US" altLang="zh-TW" dirty="0"/>
              <a:t>GPT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altLang="zh-TW" sz="3000" dirty="0" err="1"/>
              <a:t>ChatGPT</a:t>
            </a:r>
            <a:r>
              <a:rPr lang="zh-TW" altLang="en-US" sz="3000" dirty="0"/>
              <a:t>是一種由</a:t>
            </a:r>
            <a:r>
              <a:rPr lang="en-US" altLang="zh-TW" sz="3000" dirty="0" err="1"/>
              <a:t>OpenAI</a:t>
            </a:r>
            <a:r>
              <a:rPr lang="zh-TW" altLang="en-US" sz="3000" dirty="0"/>
              <a:t>開發的先進語言模型，基於</a:t>
            </a:r>
            <a:r>
              <a:rPr lang="en-US" altLang="zh-TW" sz="3000" dirty="0"/>
              <a:t>GPT-4</a:t>
            </a:r>
            <a:r>
              <a:rPr lang="zh-TW" altLang="en-US" sz="3000" dirty="0"/>
              <a:t>架構。</a:t>
            </a:r>
            <a:r>
              <a:rPr lang="en-US" altLang="zh-TW" sz="3000" dirty="0"/>
              <a:t>GPT</a:t>
            </a:r>
            <a:r>
              <a:rPr lang="zh-TW" altLang="en-US" sz="3000" dirty="0"/>
              <a:t>是“</a:t>
            </a:r>
            <a:r>
              <a:rPr lang="en-US" altLang="zh-TW" sz="3000" dirty="0"/>
              <a:t>Generative Pre-trained Transformer”</a:t>
            </a:r>
            <a:r>
              <a:rPr lang="zh-TW" altLang="en-US" sz="3000" dirty="0"/>
              <a:t>（生成式預訓練變壓器）的縮寫。以下是一些關於</a:t>
            </a:r>
            <a:r>
              <a:rPr lang="en-US" altLang="zh-TW" sz="3000" dirty="0" err="1"/>
              <a:t>ChatGPT</a:t>
            </a:r>
            <a:r>
              <a:rPr lang="zh-TW" altLang="en-US" sz="3000" dirty="0"/>
              <a:t>的關鍵點：</a:t>
            </a:r>
          </a:p>
          <a:p>
            <a:r>
              <a:rPr lang="zh-TW" altLang="en-US" sz="3000" b="1" dirty="0"/>
              <a:t>功能強大</a:t>
            </a:r>
            <a:r>
              <a:rPr lang="zh-TW" altLang="en-US" sz="3000" dirty="0"/>
              <a:t>：</a:t>
            </a:r>
          </a:p>
          <a:p>
            <a:pPr lvl="1"/>
            <a:r>
              <a:rPr lang="en-US" altLang="zh-TW" sz="3000" dirty="0" err="1"/>
              <a:t>ChatGPT</a:t>
            </a:r>
            <a:r>
              <a:rPr lang="zh-TW" altLang="en-US" sz="3000" dirty="0"/>
              <a:t>可以進行自然的對話，回答問題，提供建議，甚至撰寫文章。</a:t>
            </a:r>
          </a:p>
          <a:p>
            <a:pPr lvl="1"/>
            <a:r>
              <a:rPr lang="zh-TW" altLang="en-US" sz="3000" dirty="0"/>
              <a:t>它可以幫助用戶進行文本生成、翻譯、摘要、語法糾正等多種語言任務。</a:t>
            </a:r>
          </a:p>
          <a:p>
            <a:r>
              <a:rPr lang="zh-TW" altLang="en-US" sz="3000" b="1" dirty="0"/>
              <a:t>多領域知識</a:t>
            </a:r>
            <a:r>
              <a:rPr lang="zh-TW" altLang="en-US" sz="3000" dirty="0"/>
              <a:t>：</a:t>
            </a:r>
          </a:p>
          <a:p>
            <a:pPr lvl="1"/>
            <a:r>
              <a:rPr lang="en-US" altLang="zh-TW" sz="3000" dirty="0" err="1"/>
              <a:t>ChatGPT</a:t>
            </a:r>
            <a:r>
              <a:rPr lang="zh-TW" altLang="en-US" sz="3000" dirty="0"/>
              <a:t>具備廣泛的知識，包括但不限於科學、技術、文化、歷史等領域。</a:t>
            </a:r>
          </a:p>
          <a:p>
            <a:pPr lvl="1"/>
            <a:r>
              <a:rPr lang="zh-TW" altLang="en-US" sz="3000" dirty="0"/>
              <a:t>它可以根據用戶的問題提供詳細和準確的回答。</a:t>
            </a:r>
          </a:p>
          <a:p>
            <a:r>
              <a:rPr lang="zh-TW" altLang="en-US" sz="3000" b="1" dirty="0"/>
              <a:t>應用場景</a:t>
            </a:r>
            <a:r>
              <a:rPr lang="zh-TW" altLang="en-US" sz="3000" dirty="0"/>
              <a:t>：</a:t>
            </a:r>
          </a:p>
          <a:p>
            <a:pPr lvl="1"/>
            <a:r>
              <a:rPr lang="zh-TW" altLang="en-US" sz="3000" dirty="0"/>
              <a:t>教育：作為學習和研究的輔助工具，提供資料和解釋。</a:t>
            </a:r>
          </a:p>
          <a:p>
            <a:pPr lvl="1"/>
            <a:r>
              <a:rPr lang="zh-TW" altLang="en-US" sz="3000" dirty="0"/>
              <a:t>客戶服務：幫助企業自動回答客戶的常見問題，提升服務效率。</a:t>
            </a:r>
          </a:p>
          <a:p>
            <a:pPr lvl="1"/>
            <a:r>
              <a:rPr lang="zh-TW" altLang="en-US" sz="3000" dirty="0"/>
              <a:t>創意寫作：協助作家和創意人員進行靈感激發和文本創作。</a:t>
            </a:r>
          </a:p>
          <a:p>
            <a:r>
              <a:rPr lang="zh-TW" altLang="en-US" sz="3000" b="1" dirty="0"/>
              <a:t>技術基礎</a:t>
            </a:r>
            <a:r>
              <a:rPr lang="zh-TW" altLang="en-US" sz="3000" dirty="0"/>
              <a:t>：</a:t>
            </a:r>
          </a:p>
          <a:p>
            <a:pPr lvl="1"/>
            <a:r>
              <a:rPr lang="en-US" altLang="zh-TW" sz="3000" dirty="0" err="1"/>
              <a:t>ChatGPT</a:t>
            </a:r>
            <a:r>
              <a:rPr lang="zh-TW" altLang="en-US" sz="3000" dirty="0"/>
              <a:t>使用了大規模的語言模型技術，通過大量文本數據進行訓練，能夠理解和生成自然語言。</a:t>
            </a:r>
          </a:p>
          <a:p>
            <a:pPr lvl="1"/>
            <a:r>
              <a:rPr lang="zh-TW" altLang="en-US" sz="3000" dirty="0"/>
              <a:t>它的基礎架構是變壓器模型，這是一種在自然語言處理領域非常強大的神經網絡結構。</a:t>
            </a:r>
          </a:p>
          <a:p>
            <a:r>
              <a:rPr lang="zh-TW" altLang="en-US" sz="3000" b="1" dirty="0"/>
              <a:t>持續改進</a:t>
            </a:r>
            <a:r>
              <a:rPr lang="zh-TW" altLang="en-US" sz="3000" dirty="0"/>
              <a:t>：</a:t>
            </a:r>
          </a:p>
          <a:p>
            <a:pPr lvl="1"/>
            <a:r>
              <a:rPr lang="en-US" altLang="zh-TW" sz="3000" dirty="0" err="1"/>
              <a:t>OpenAI</a:t>
            </a:r>
            <a:r>
              <a:rPr lang="zh-TW" altLang="en-US" sz="3000" dirty="0"/>
              <a:t>持續改進和更新</a:t>
            </a:r>
            <a:r>
              <a:rPr lang="en-US" altLang="zh-TW" sz="3000" dirty="0" err="1"/>
              <a:t>ChatGPT</a:t>
            </a:r>
            <a:r>
              <a:rPr lang="zh-TW" altLang="en-US" sz="3000" dirty="0"/>
              <a:t>，通過不斷的研究和開發，提升其性能和準確性。</a:t>
            </a:r>
          </a:p>
          <a:p>
            <a:pPr lvl="1"/>
            <a:r>
              <a:rPr lang="zh-TW" altLang="en-US" sz="3000" dirty="0"/>
              <a:t>用戶的反饋也被用來改進模型，確保它能夠更好地滿足需求。</a:t>
            </a:r>
          </a:p>
          <a:p>
            <a:r>
              <a:rPr lang="zh-TW" altLang="en-US" sz="3000" dirty="0"/>
              <a:t>總之，</a:t>
            </a:r>
            <a:r>
              <a:rPr lang="en-US" altLang="zh-TW" sz="3000" dirty="0" err="1"/>
              <a:t>ChatGPT</a:t>
            </a:r>
            <a:r>
              <a:rPr lang="zh-TW" altLang="en-US" sz="3000" dirty="0"/>
              <a:t>是一個強大而靈活的語言工具，適用於各種語言處理需求，能夠幫助用戶提高工作效率和創造力。</a:t>
            </a:r>
          </a:p>
          <a:p>
            <a:pPr marL="0" indent="0">
              <a:buNone/>
            </a:pPr>
            <a:r>
              <a:rPr lang="zh-TW" altLang="en-US" sz="3000" dirty="0"/>
              <a:t>這樣的介紹既涵蓋了</a:t>
            </a:r>
            <a:r>
              <a:rPr lang="en-US" altLang="zh-TW" sz="3000" dirty="0" err="1"/>
              <a:t>ChatGPT</a:t>
            </a:r>
            <a:r>
              <a:rPr lang="zh-TW" altLang="en-US" sz="3000" dirty="0"/>
              <a:t>的主要特點和功能，又讓讀者對其有一個全面的了解。</a:t>
            </a:r>
          </a:p>
          <a:p>
            <a:pPr marL="0" indent="0">
              <a:buNone/>
            </a:pPr>
            <a:r>
              <a:rPr lang="en-US" altLang="zh-TW" sz="3000" dirty="0"/>
              <a:t/>
            </a:r>
            <a:br>
              <a:rPr lang="en-US" altLang="zh-TW" sz="3000" dirty="0"/>
            </a:br>
            <a:endParaRPr lang="en-US" altLang="zh-TW" sz="3000" dirty="0"/>
          </a:p>
          <a:p>
            <a:pPr marL="0" indent="0">
              <a:buNone/>
            </a:pPr>
            <a:r>
              <a:rPr lang="en-US" altLang="zh-TW" sz="3000" dirty="0"/>
              <a:t>https://chatgpt.com/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2205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/>
              <a:t>GEMINI</a:t>
            </a:r>
            <a:r>
              <a:rPr lang="zh-TW" altLang="en-US" sz="3600" dirty="0"/>
              <a:t> </a:t>
            </a:r>
            <a:r>
              <a:rPr lang="en-US" altLang="zh-TW" sz="3600" dirty="0" err="1"/>
              <a:t>LineBot</a:t>
            </a:r>
            <a:r>
              <a:rPr lang="zh-TW" altLang="en-US" sz="3600" dirty="0"/>
              <a:t>協同作業系統如何使用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作為</a:t>
            </a:r>
            <a:r>
              <a:rPr lang="en-US" altLang="zh-TW" dirty="0"/>
              <a:t>LINE</a:t>
            </a:r>
            <a:r>
              <a:rPr lang="zh-TW" altLang="en-US" dirty="0"/>
              <a:t>與既有系統的中介</a:t>
            </a:r>
            <a:endParaRPr lang="en-US" altLang="zh-TW" dirty="0"/>
          </a:p>
          <a:p>
            <a:r>
              <a:rPr lang="zh-TW" altLang="en-US" dirty="0"/>
              <a:t>累積官方帳號會員資料庫紀錄</a:t>
            </a:r>
            <a:endParaRPr lang="en-US" altLang="zh-TW" dirty="0"/>
          </a:p>
          <a:p>
            <a:r>
              <a:rPr lang="zh-TW" altLang="en-US" dirty="0"/>
              <a:t>會員資料庫與既有系統關鍵值整合</a:t>
            </a:r>
            <a:endParaRPr lang="en-US" altLang="zh-TW" dirty="0"/>
          </a:p>
          <a:p>
            <a:r>
              <a:rPr lang="zh-TW" altLang="en-US" dirty="0"/>
              <a:t>既有系統快速導入</a:t>
            </a:r>
            <a:r>
              <a:rPr lang="en-US" altLang="zh-TW" dirty="0"/>
              <a:t>LINE</a:t>
            </a:r>
            <a:r>
              <a:rPr lang="zh-TW" altLang="en-US" dirty="0"/>
              <a:t>發訊功能</a:t>
            </a:r>
            <a:endParaRPr lang="en-US" altLang="zh-TW" dirty="0"/>
          </a:p>
          <a:p>
            <a:r>
              <a:rPr lang="zh-TW" altLang="en-US" dirty="0"/>
              <a:t>會員發訊紀錄及分析</a:t>
            </a:r>
            <a:endParaRPr lang="en-US" altLang="zh-TW" dirty="0"/>
          </a:p>
          <a:p>
            <a:r>
              <a:rPr lang="en-US" altLang="zh-TW" dirty="0"/>
              <a:t>QA</a:t>
            </a:r>
            <a:r>
              <a:rPr lang="zh-TW" altLang="en-US" dirty="0"/>
              <a:t>訊息調查及紀錄</a:t>
            </a:r>
            <a:endParaRPr lang="en-US" altLang="zh-TW" dirty="0"/>
          </a:p>
          <a:p>
            <a:r>
              <a:rPr lang="zh-TW" altLang="en-US" dirty="0"/>
              <a:t>可自建私有雲主機，保持資料獨立安全性</a:t>
            </a:r>
            <a:endParaRPr lang="en-US" altLang="zh-TW" dirty="0"/>
          </a:p>
          <a:p>
            <a:r>
              <a:rPr lang="zh-TW" altLang="en-US" dirty="0"/>
              <a:t>可連結</a:t>
            </a:r>
            <a:r>
              <a:rPr lang="en-US" altLang="zh-TW" dirty="0"/>
              <a:t>CHAT</a:t>
            </a:r>
            <a:r>
              <a:rPr lang="zh-TW" altLang="en-US" dirty="0"/>
              <a:t> </a:t>
            </a:r>
            <a:r>
              <a:rPr lang="en-US" altLang="zh-TW" dirty="0"/>
              <a:t>GTP</a:t>
            </a:r>
            <a:r>
              <a:rPr lang="zh-TW" altLang="en-US" dirty="0"/>
              <a:t>來完成</a:t>
            </a:r>
            <a:r>
              <a:rPr lang="en-US" altLang="zh-TW" dirty="0"/>
              <a:t>AI</a:t>
            </a:r>
            <a:r>
              <a:rPr lang="zh-TW" altLang="en-US" dirty="0"/>
              <a:t>化客服系統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16582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GEMINI</a:t>
            </a:r>
            <a:r>
              <a:rPr lang="zh-TW" altLang="en-US" dirty="0"/>
              <a:t> 管理介面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28" y="1340768"/>
            <a:ext cx="506634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公司型錄\GEMINI\dm0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08" y="3888828"/>
            <a:ext cx="3757434" cy="209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公司型錄\GEMINI\dm04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25" y="4479843"/>
            <a:ext cx="3387647" cy="195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180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GEMINI</a:t>
            </a:r>
            <a:r>
              <a:rPr lang="zh-TW" altLang="en-US" dirty="0"/>
              <a:t>運作架構</a:t>
            </a:r>
          </a:p>
        </p:txBody>
      </p:sp>
      <p:sp>
        <p:nvSpPr>
          <p:cNvPr id="4" name="圓角矩形 3"/>
          <p:cNvSpPr/>
          <p:nvPr/>
        </p:nvSpPr>
        <p:spPr>
          <a:xfrm>
            <a:off x="6305274" y="3087613"/>
            <a:ext cx="1747717" cy="4120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自動化</a:t>
            </a:r>
            <a:r>
              <a:rPr lang="en-US" altLang="zh-TW" dirty="0" smtClean="0"/>
              <a:t>API</a:t>
            </a:r>
            <a:r>
              <a:rPr lang="zh-TW" altLang="en-US" dirty="0" smtClean="0"/>
              <a:t>傳訊</a:t>
            </a:r>
            <a:endParaRPr lang="zh-TW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26" y="1697036"/>
            <a:ext cx="1984372" cy="1148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536" y="1672867"/>
            <a:ext cx="2082338" cy="118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353" y="4343601"/>
            <a:ext cx="1812794" cy="107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D:\圖片資訊\電腦硬體\png\Database 3 256x25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370795"/>
            <a:ext cx="1071154" cy="107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D:\圖片資訊\電腦硬體\hardware_icons\PNG\png128\serve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399089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弧形接點 9"/>
          <p:cNvCxnSpPr>
            <a:stCxn id="6" idx="3"/>
            <a:endCxn id="8" idx="1"/>
          </p:cNvCxnSpPr>
          <p:nvPr/>
        </p:nvCxnSpPr>
        <p:spPr>
          <a:xfrm flipV="1">
            <a:off x="6914874" y="1906372"/>
            <a:ext cx="753470" cy="357055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弧形接點 10"/>
          <p:cNvCxnSpPr>
            <a:stCxn id="9" idx="1"/>
            <a:endCxn id="6" idx="2"/>
          </p:cNvCxnSpPr>
          <p:nvPr/>
        </p:nvCxnSpPr>
        <p:spPr>
          <a:xfrm rot="10800000">
            <a:off x="5873705" y="2853988"/>
            <a:ext cx="1569686" cy="1746509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圓角矩形 11"/>
          <p:cNvSpPr/>
          <p:nvPr/>
        </p:nvSpPr>
        <p:spPr>
          <a:xfrm>
            <a:off x="7447837" y="2441950"/>
            <a:ext cx="1512168" cy="4120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資料庫</a:t>
            </a:r>
            <a:endParaRPr lang="zh-TW" altLang="en-US" dirty="0"/>
          </a:p>
        </p:txBody>
      </p:sp>
      <p:sp>
        <p:nvSpPr>
          <p:cNvPr id="13" name="圓角矩形 12"/>
          <p:cNvSpPr/>
          <p:nvPr/>
        </p:nvSpPr>
        <p:spPr>
          <a:xfrm>
            <a:off x="7340021" y="5024338"/>
            <a:ext cx="1512168" cy="4120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第三方系統</a:t>
            </a:r>
          </a:p>
        </p:txBody>
      </p:sp>
      <p:sp>
        <p:nvSpPr>
          <p:cNvPr id="14" name="圓角矩形 13"/>
          <p:cNvSpPr/>
          <p:nvPr/>
        </p:nvSpPr>
        <p:spPr>
          <a:xfrm>
            <a:off x="4667407" y="5777752"/>
            <a:ext cx="1512168" cy="4120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CHAT</a:t>
            </a:r>
            <a:r>
              <a:rPr lang="zh-TW" altLang="en-US" dirty="0" smtClean="0"/>
              <a:t> </a:t>
            </a:r>
            <a:r>
              <a:rPr lang="en-US" altLang="zh-TW" dirty="0" smtClean="0"/>
              <a:t>GPT</a:t>
            </a:r>
            <a:endParaRPr lang="zh-TW" altLang="en-US" dirty="0"/>
          </a:p>
        </p:txBody>
      </p:sp>
      <p:cxnSp>
        <p:nvCxnSpPr>
          <p:cNvPr id="15" name="弧形接點 14"/>
          <p:cNvCxnSpPr>
            <a:stCxn id="5" idx="3"/>
            <a:endCxn id="6" idx="1"/>
          </p:cNvCxnSpPr>
          <p:nvPr/>
        </p:nvCxnSpPr>
        <p:spPr>
          <a:xfrm flipV="1">
            <a:off x="3191398" y="2263427"/>
            <a:ext cx="1641138" cy="8056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圓角矩形 15"/>
          <p:cNvSpPr/>
          <p:nvPr/>
        </p:nvSpPr>
        <p:spPr>
          <a:xfrm>
            <a:off x="3138147" y="2675037"/>
            <a:ext cx="1747717" cy="4120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LINE</a:t>
            </a:r>
            <a:r>
              <a:rPr lang="zh-TW" altLang="en-US" dirty="0" smtClean="0"/>
              <a:t> 以</a:t>
            </a:r>
            <a:r>
              <a:rPr lang="en-US" altLang="zh-TW" dirty="0" smtClean="0"/>
              <a:t>API</a:t>
            </a:r>
            <a:r>
              <a:rPr lang="zh-TW" altLang="en-US" dirty="0" smtClean="0"/>
              <a:t> 傳訊</a:t>
            </a:r>
            <a:endParaRPr lang="zh-TW" altLang="en-US" dirty="0"/>
          </a:p>
        </p:txBody>
      </p:sp>
      <p:cxnSp>
        <p:nvCxnSpPr>
          <p:cNvPr id="17" name="弧形接點 16"/>
          <p:cNvCxnSpPr>
            <a:stCxn id="7" idx="3"/>
            <a:endCxn id="5" idx="2"/>
          </p:cNvCxnSpPr>
          <p:nvPr/>
        </p:nvCxnSpPr>
        <p:spPr>
          <a:xfrm flipH="1" flipV="1">
            <a:off x="2199212" y="2845930"/>
            <a:ext cx="938935" cy="2037436"/>
          </a:xfrm>
          <a:prstGeom prst="curvedConnector4">
            <a:avLst>
              <a:gd name="adj1" fmla="val -24347"/>
              <a:gd name="adj2" fmla="val 63246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弧形接點 17"/>
          <p:cNvCxnSpPr>
            <a:stCxn id="5" idx="2"/>
            <a:endCxn id="7" idx="1"/>
          </p:cNvCxnSpPr>
          <p:nvPr/>
        </p:nvCxnSpPr>
        <p:spPr>
          <a:xfrm rot="5400000">
            <a:off x="743565" y="3427719"/>
            <a:ext cx="2037436" cy="873859"/>
          </a:xfrm>
          <a:prstGeom prst="curvedConnector4">
            <a:avLst>
              <a:gd name="adj1" fmla="val 36754"/>
              <a:gd name="adj2" fmla="val 12616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圓角矩形 18"/>
          <p:cNvSpPr/>
          <p:nvPr/>
        </p:nvSpPr>
        <p:spPr>
          <a:xfrm>
            <a:off x="2859878" y="3689201"/>
            <a:ext cx="1823337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機器人問答</a:t>
            </a:r>
            <a:endParaRPr lang="zh-TW" altLang="en-US" dirty="0"/>
          </a:p>
        </p:txBody>
      </p:sp>
      <p:sp>
        <p:nvSpPr>
          <p:cNvPr id="20" name="圓角矩形 19"/>
          <p:cNvSpPr/>
          <p:nvPr/>
        </p:nvSpPr>
        <p:spPr>
          <a:xfrm>
            <a:off x="269819" y="3636053"/>
            <a:ext cx="1541716" cy="4571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主動傳訊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6012160" y="1052736"/>
            <a:ext cx="1541716" cy="4571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資料庫紀錄</a:t>
            </a:r>
            <a:endParaRPr lang="zh-TW" altLang="en-US" dirty="0"/>
          </a:p>
        </p:txBody>
      </p:sp>
      <p:cxnSp>
        <p:nvCxnSpPr>
          <p:cNvPr id="22" name="弧形接點 21"/>
          <p:cNvCxnSpPr>
            <a:stCxn id="23" idx="0"/>
          </p:cNvCxnSpPr>
          <p:nvPr/>
        </p:nvCxnSpPr>
        <p:spPr>
          <a:xfrm rot="5400000" flipH="1" flipV="1">
            <a:off x="4792323" y="3519115"/>
            <a:ext cx="1719440" cy="443323"/>
          </a:xfrm>
          <a:prstGeom prst="curvedConnector3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88" y="4600496"/>
            <a:ext cx="2161787" cy="1177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261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231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2555776" y="2420888"/>
            <a:ext cx="4248472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/>
              <a:t>GEMINI</a:t>
            </a:r>
            <a:r>
              <a:rPr lang="zh-TW" altLang="en-US" sz="3600" dirty="0"/>
              <a:t>如何應用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78862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科技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832</Words>
  <Application>Microsoft Office PowerPoint</Application>
  <PresentationFormat>如螢幕大小 (4:3)</PresentationFormat>
  <Paragraphs>104</Paragraphs>
  <Slides>23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4" baseType="lpstr">
      <vt:lpstr>Office 佈景主題</vt:lpstr>
      <vt:lpstr>GEMINI LineBot 協同作業系統</vt:lpstr>
      <vt:lpstr>LINE的市占率</vt:lpstr>
      <vt:lpstr>為何要用LINE機器人</vt:lpstr>
      <vt:lpstr>LINE機器人現有困難</vt:lpstr>
      <vt:lpstr>CHAT GPT</vt:lpstr>
      <vt:lpstr>GEMINI LineBot協同作業系統如何使用</vt:lpstr>
      <vt:lpstr>GEMINI 管理介面</vt:lpstr>
      <vt:lpstr>GEMINI運作架構</vt:lpstr>
      <vt:lpstr>PowerPoint 簡報</vt:lpstr>
      <vt:lpstr>那何時需要GEMINI</vt:lpstr>
      <vt:lpstr>GEMINI與LINE官方操作差異</vt:lpstr>
      <vt:lpstr>學校單位&amp;GEMINI</vt:lpstr>
      <vt:lpstr>政府單位&amp;GEMINI</vt:lpstr>
      <vt:lpstr>企業&amp;GEMINI</vt:lpstr>
      <vt:lpstr>第三方系統整合實際範例應用</vt:lpstr>
      <vt:lpstr>PowerPoint 簡報</vt:lpstr>
      <vt:lpstr>建置GEMINI需準備什麼</vt:lpstr>
      <vt:lpstr>建置流程</vt:lpstr>
      <vt:lpstr>建置維護流程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ryan</dc:creator>
  <cp:lastModifiedBy>ryan</cp:lastModifiedBy>
  <cp:revision>8</cp:revision>
  <dcterms:created xsi:type="dcterms:W3CDTF">2025-04-07T15:46:16Z</dcterms:created>
  <dcterms:modified xsi:type="dcterms:W3CDTF">2025-04-21T06:32:16Z</dcterms:modified>
</cp:coreProperties>
</file>