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4"/>
  </p:notesMasterIdLst>
  <p:handoutMasterIdLst>
    <p:handoutMasterId r:id="rId15"/>
  </p:handoutMasterIdLst>
  <p:sldIdLst>
    <p:sldId id="264" r:id="rId3"/>
    <p:sldId id="265" r:id="rId4"/>
    <p:sldId id="322" r:id="rId5"/>
    <p:sldId id="323" r:id="rId6"/>
    <p:sldId id="326" r:id="rId7"/>
    <p:sldId id="318" r:id="rId8"/>
    <p:sldId id="324" r:id="rId9"/>
    <p:sldId id="316" r:id="rId10"/>
    <p:sldId id="327" r:id="rId11"/>
    <p:sldId id="328" r:id="rId12"/>
    <p:sldId id="263" r:id="rId13"/>
  </p:sldIdLst>
  <p:sldSz cx="9144000" cy="6858000" type="screen4x3"/>
  <p:notesSz cx="7099300" cy="102346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48" autoAdjust="0"/>
    <p:restoredTop sz="67983" autoAdjust="0"/>
  </p:normalViewPr>
  <p:slideViewPr>
    <p:cSldViewPr>
      <p:cViewPr>
        <p:scale>
          <a:sx n="124" d="100"/>
          <a:sy n="124" d="100"/>
        </p:scale>
        <p:origin x="-12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D6588D7-481E-48BE-9047-1718767D9762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C3D768F-24AC-4915-8AA4-87D7E23F16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411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37132FD-243F-4548-92C7-78899ED49ACD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0413C91-8E4E-4BFF-8A3E-F6DDB7A1C52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050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174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8E9887-5696-4FE9-BA0A-723DBF40A470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TW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348880"/>
            <a:ext cx="5544616" cy="1143000"/>
          </a:xfrm>
          <a:prstGeom prst="rect">
            <a:avLst/>
          </a:prstGeom>
        </p:spPr>
        <p:txBody>
          <a:bodyPr/>
          <a:lstStyle>
            <a:lvl1pPr>
              <a:defRPr lang="zh-TW" altLang="en-US" sz="48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1520" y="5445224"/>
            <a:ext cx="6400800" cy="14127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版面配置區 1"/>
          <p:cNvSpPr>
            <a:spLocks noGrp="1"/>
          </p:cNvSpPr>
          <p:nvPr>
            <p:ph type="title"/>
          </p:nvPr>
        </p:nvSpPr>
        <p:spPr>
          <a:xfrm>
            <a:off x="539552" y="72008"/>
            <a:ext cx="82296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4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8748713" y="5876925"/>
            <a:ext cx="395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4E0ED0F5-CA41-495A-9F2E-57E209CACFF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版面配置區 1"/>
          <p:cNvSpPr>
            <a:spLocks noGrp="1"/>
          </p:cNvSpPr>
          <p:nvPr>
            <p:ph type="title"/>
          </p:nvPr>
        </p:nvSpPr>
        <p:spPr>
          <a:xfrm>
            <a:off x="539552" y="72008"/>
            <a:ext cx="82296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zh-TW" altLang="en-US" sz="4400" b="1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8748713" y="5876925"/>
            <a:ext cx="395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31B5F07-4608-40CC-AF61-7D2A7F418BC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zh-TW" altLang="en-US" sz="4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759575" y="5876925"/>
            <a:ext cx="2133600" cy="365125"/>
          </a:xfrm>
        </p:spPr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353425" y="5661025"/>
            <a:ext cx="53975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890F39E-F0C7-4D9C-9709-68EC35EC87C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>
            <a:lvl1pPr algn="l">
              <a:defRPr lang="zh-TW" altLang="en-US" sz="44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lang="zh-TW" altLang="en-US" sz="3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>
              <a:lnSpc>
                <a:spcPts val="4000"/>
              </a:lnSpc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>
              <a:lnSpc>
                <a:spcPts val="4000"/>
              </a:lnSpc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>
              <a:lnSpc>
                <a:spcPts val="4000"/>
              </a:lnSpc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>
              <a:lnSpc>
                <a:spcPts val="4000"/>
              </a:lnSpc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875463" y="5943600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8F8E12E7-0AA3-4064-8AE7-E9BD911E8711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875463" y="55848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05501-4E40-4A7F-897C-815E25A5A86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804025" y="5949950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06E0BCBC-555C-4E6D-9055-4FFC53E1EA7E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804025" y="55895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2490B-073C-44E4-92B6-C837A46D0A1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>
            <a:lvl1pPr algn="l">
              <a:defRPr lang="zh-TW" altLang="en-US" sz="44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8" name="內容版面配置區 2"/>
          <p:cNvSpPr>
            <a:spLocks noGrp="1"/>
          </p:cNvSpPr>
          <p:nvPr>
            <p:ph sz="half" idx="13"/>
          </p:nvPr>
        </p:nvSpPr>
        <p:spPr>
          <a:xfrm>
            <a:off x="4644008" y="1196752"/>
            <a:ext cx="4038600" cy="4929411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4"/>
          </p:nvPr>
        </p:nvSpPr>
        <p:spPr>
          <a:xfrm>
            <a:off x="6759575" y="5876925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9EAD2C49-7E4A-400A-AAE1-2F4235D59BFD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6"/>
          </p:nvPr>
        </p:nvSpPr>
        <p:spPr>
          <a:xfrm>
            <a:off x="6759575" y="55165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BB461-E60E-4589-9BAF-2CD29087C09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 txBox="1">
            <a:spLocks/>
          </p:cNvSpPr>
          <p:nvPr userDrawn="1"/>
        </p:nvSpPr>
        <p:spPr>
          <a:xfrm>
            <a:off x="8353425" y="5661025"/>
            <a:ext cx="539750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4014EB8-CF4F-4001-B3E5-E2AF7B00CEF7}" type="slidenum">
              <a:rPr lang="zh-TW" altLang="en-U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zh-TW" alt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/>
          <a:lstStyle>
            <a:lvl1pPr algn="l">
              <a:defRPr lang="zh-TW" altLang="en-US" sz="44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196752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1" name="內容版面配置區 2"/>
          <p:cNvSpPr>
            <a:spLocks noGrp="1"/>
          </p:cNvSpPr>
          <p:nvPr>
            <p:ph sz="half" idx="13"/>
          </p:nvPr>
        </p:nvSpPr>
        <p:spPr>
          <a:xfrm>
            <a:off x="457200" y="1844825"/>
            <a:ext cx="4038600" cy="396044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12" name="內容版面配置區 2"/>
          <p:cNvSpPr>
            <a:spLocks noGrp="1"/>
          </p:cNvSpPr>
          <p:nvPr>
            <p:ph sz="half" idx="14"/>
          </p:nvPr>
        </p:nvSpPr>
        <p:spPr>
          <a:xfrm>
            <a:off x="4644008" y="1844824"/>
            <a:ext cx="4038600" cy="396044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8" name="日期版面配置區 6"/>
          <p:cNvSpPr>
            <a:spLocks noGrp="1"/>
          </p:cNvSpPr>
          <p:nvPr>
            <p:ph type="dt" sz="half" idx="15"/>
          </p:nvPr>
        </p:nvSpPr>
        <p:spPr>
          <a:xfrm>
            <a:off x="6875463" y="5876925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084E86BE-E093-48E1-945B-CD1FAF75C96A}" type="datetimeFigureOut">
              <a:rPr lang="zh-TW" altLang="en-US"/>
              <a:pPr>
                <a:defRPr/>
              </a:pPr>
              <a:t>2025/2/25</a:t>
            </a:fld>
            <a:endParaRPr lang="zh-TW" altLang="en-US" dirty="0"/>
          </a:p>
        </p:txBody>
      </p:sp>
      <p:sp>
        <p:nvSpPr>
          <p:cNvPr id="9" name="頁尾版面配置區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8"/>
          <p:cNvSpPr>
            <a:spLocks noGrp="1"/>
          </p:cNvSpPr>
          <p:nvPr>
            <p:ph type="sldNum" sz="quarter" idx="17"/>
          </p:nvPr>
        </p:nvSpPr>
        <p:spPr>
          <a:xfrm>
            <a:off x="6875463" y="5511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08089-6617-4029-BA50-FE98B7F6DE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0801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zh-TW" altLang="en-US" sz="44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804025" y="5876925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307EFF6F-E285-4A6A-82F3-E1CD00AABE56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804025" y="55165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77E8F-B534-4CBD-823D-F72029603FA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732588" y="5876925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55B4A2F6-7F5C-4048-854D-E4F5EFB2E08B}" type="datetimeFigureOut">
              <a:rPr lang="zh-TW" altLang="en-US"/>
              <a:pPr>
                <a:defRPr/>
              </a:pPr>
              <a:t>2025/2/25</a:t>
            </a:fld>
            <a:endParaRPr lang="zh-TW" alt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32588" y="55165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D48C1-37BD-42CF-876B-7EC2388BEBC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3008313" cy="7920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3008313" cy="42093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sz="half" idx="13"/>
          </p:nvPr>
        </p:nvSpPr>
        <p:spPr>
          <a:xfrm>
            <a:off x="3779912" y="1124744"/>
            <a:ext cx="5184576" cy="4929411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1pPr>
            <a:lvl2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2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2pPr>
            <a:lvl3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8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3pPr>
            <a:lvl4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4pPr>
            <a:lvl5pPr algn="l" defTabSz="914400" rtl="0" eaLnBrk="1" latinLnBrk="0" hangingPunct="1">
              <a:lnSpc>
                <a:spcPts val="4000"/>
              </a:lnSpc>
              <a:spcBef>
                <a:spcPct val="20000"/>
              </a:spcBef>
              <a:buFont typeface="Arial" pitchFamily="34" charset="0"/>
              <a:defRPr lang="zh-TW" altLang="en-US" sz="12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 Black" pitchFamily="34" charset="0"/>
                <a:ea typeface="華康中黑體" pitchFamily="49" charset="-12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4"/>
          </p:nvPr>
        </p:nvSpPr>
        <p:spPr>
          <a:xfrm>
            <a:off x="6875463" y="5949950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766333CF-507D-4E90-A628-5C6DBA9B358A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6"/>
          </p:nvPr>
        </p:nvSpPr>
        <p:spPr>
          <a:xfrm>
            <a:off x="6875463" y="55895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8F58E-FE5E-4DA6-881E-8FD2D6D2D5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875463" y="5876925"/>
            <a:ext cx="2133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EDF60AA0-9661-47A5-8672-972E0F727A3C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875463" y="55165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F4372-6DA3-42BD-9A5B-7CE6D74C332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>
            <a:lvl1pPr algn="l">
              <a:defRPr lang="zh-TW" altLang="en-US" sz="4400" b="1" kern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196752"/>
            <a:ext cx="8229600" cy="4929411"/>
          </a:xfr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0" y="58769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A43BA-BE07-419C-9143-FE6EA2FCFB4E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0" y="5516563"/>
            <a:ext cx="21336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DA85367C-E5A1-4095-9999-4B0042EDE43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052736"/>
            <a:ext cx="2057400" cy="5073427"/>
          </a:xfrm>
        </p:spPr>
        <p:txBody>
          <a:bodyPr vert="eaVert">
            <a:normAutofit/>
          </a:bodyPr>
          <a:lstStyle>
            <a:lvl1pPr>
              <a:defRPr lang="zh-TW" altLang="en-US" sz="4400" b="1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華康中黑體" pitchFamily="49" charset="-12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052736"/>
            <a:ext cx="6019800" cy="5073427"/>
          </a:xfr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0" y="58054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4C18F-4464-406D-BF34-1F97403AD612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0" y="5440363"/>
            <a:ext cx="21336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81FECCA4-4D16-473D-B64B-BCAB2421F75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E76FB6B-D6D7-45F2-9F5F-770CFC4E4A0F}" type="datetimeFigureOut">
              <a:rPr lang="zh-TW" altLang="en-US"/>
              <a:pPr>
                <a:defRPr/>
              </a:pPr>
              <a:t>2025/2/25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0A3CBFA-2EFA-401C-A743-3DB418BBA79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031" name="圖片 7" descr="2013 PPT_封面_母片-02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25400"/>
            <a:ext cx="91440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5748089" cy="2507729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zh-CN" sz="4400" dirty="0" smtClean="0">
                <a:latin typeface="微软雅黑" pitchFamily="34" charset="-122"/>
                <a:ea typeface="微软雅黑" pitchFamily="34" charset="-122"/>
              </a:rPr>
              <a:t>機器人手臂應用案例</a:t>
            </a:r>
            <a:r>
              <a:rPr lang="en-US" sz="4400" dirty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sz="4400" dirty="0">
                <a:latin typeface="微软雅黑" pitchFamily="34" charset="-122"/>
                <a:ea typeface="微软雅黑" pitchFamily="34" charset="-122"/>
              </a:rPr>
            </a:br>
            <a:r>
              <a:rPr lang="en-US" u="sng" dirty="0"/>
              <a:t>           </a:t>
            </a:r>
            <a:r>
              <a:rPr lang="en-US" dirty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endParaRPr dirty="0"/>
          </a:p>
        </p:txBody>
      </p:sp>
      <p:sp>
        <p:nvSpPr>
          <p:cNvPr id="1536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50825" y="5445125"/>
            <a:ext cx="8642350" cy="7207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 sz="2800" dirty="0" smtClean="0"/>
              <a:t>Date:2025/01/01</a:t>
            </a:r>
            <a:r>
              <a:rPr lang="zh-TW" altLang="en-US" sz="2800" dirty="0" smtClean="0"/>
              <a:t>                      </a:t>
            </a:r>
            <a:r>
              <a:rPr lang="en-US" altLang="zh-TW" sz="2800" dirty="0" smtClean="0"/>
              <a:t>Presented by:</a:t>
            </a:r>
            <a:endParaRPr lang="zh-TW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設備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Introduction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3D602-CCE7-4D83-A364-B6F9CFE13517}" type="slidenum">
              <a:rPr lang="zh-TW" altLang="en-US"/>
              <a:pPr>
                <a:defRPr/>
              </a:pPr>
              <a:t>2</a:t>
            </a:fld>
            <a:endParaRPr lang="zh-TW" altLang="en-US" dirty="0"/>
          </a:p>
        </p:txBody>
      </p:sp>
      <p:pic>
        <p:nvPicPr>
          <p:cNvPr id="123" name="Picture 4" descr="D:\working_2015\应用案例\富士康机器人手臂\image\ARES-5251=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498725"/>
            <a:ext cx="2254250" cy="1573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0" name="矩形 129"/>
          <p:cNvSpPr/>
          <p:nvPr/>
        </p:nvSpPr>
        <p:spPr>
          <a:xfrm>
            <a:off x="3190393" y="4220182"/>
            <a:ext cx="29610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ea typeface="+mn-ea"/>
              </a:rPr>
              <a:t>設備</a:t>
            </a:r>
            <a:r>
              <a:rPr lang="zh-CN" alt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ea typeface="+mn-ea"/>
              </a:rPr>
              <a:t>簡介</a:t>
            </a:r>
            <a:endParaRPr lang="zh-CN" alt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bg1">
                    <a:lumMod val="95000"/>
                  </a:schemeClr>
                </a:solidFill>
              </a:rPr>
              <a:t>設備</a:t>
            </a:r>
            <a:r>
              <a:rPr lang="en-US" altLang="zh-TW" sz="3600" dirty="0" smtClean="0">
                <a:solidFill>
                  <a:schemeClr val="bg1">
                    <a:lumMod val="95000"/>
                  </a:schemeClr>
                </a:solidFill>
              </a:rPr>
              <a:t>Front </a:t>
            </a:r>
            <a:r>
              <a:rPr lang="en-US" altLang="zh-TW" sz="3600" dirty="0" smtClean="0">
                <a:solidFill>
                  <a:schemeClr val="bg1">
                    <a:lumMod val="95000"/>
                  </a:schemeClr>
                </a:solidFill>
              </a:rPr>
              <a:t>view</a:t>
            </a:r>
            <a:endParaRPr lang="zh-TW" alt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7CEB6-2390-4E92-984F-319F0658B5A8}" type="slidenum">
              <a:rPr lang="zh-TW" altLang="en-US"/>
              <a:pPr>
                <a:defRPr/>
              </a:pPr>
              <a:t>3</a:t>
            </a:fld>
            <a:endParaRPr lang="zh-TW" altLang="en-US" dirty="0"/>
          </a:p>
        </p:txBody>
      </p:sp>
      <p:pic>
        <p:nvPicPr>
          <p:cNvPr id="21508" name="Picture 3" descr="C:\Documents and Settings\caokaiyang\Application Data\Tencent\Users\7563046\QQ\WinTemp\RichOle\B@(BDTV[E(9DYJ)XV{}JIQ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500188"/>
            <a:ext cx="75914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bg1">
                    <a:lumMod val="95000"/>
                  </a:schemeClr>
                </a:solidFill>
              </a:rPr>
              <a:t>設備</a:t>
            </a:r>
            <a:r>
              <a:rPr lang="en-US" altLang="zh-TW" sz="3600" dirty="0" smtClean="0">
                <a:solidFill>
                  <a:schemeClr val="bg1">
                    <a:lumMod val="95000"/>
                  </a:schemeClr>
                </a:solidFill>
              </a:rPr>
              <a:t>Rear </a:t>
            </a:r>
            <a:r>
              <a:rPr lang="en-US" altLang="zh-TW" sz="3600" dirty="0" smtClean="0">
                <a:solidFill>
                  <a:schemeClr val="bg1">
                    <a:lumMod val="95000"/>
                  </a:schemeClr>
                </a:solidFill>
              </a:rPr>
              <a:t>view</a:t>
            </a:r>
            <a:endParaRPr lang="zh-TW" alt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D5D1E-2687-42EF-B15E-618C9ECBA46D}" type="slidenum">
              <a:rPr lang="zh-TW" altLang="en-US"/>
              <a:pPr>
                <a:defRPr/>
              </a:pPr>
              <a:t>4</a:t>
            </a:fld>
            <a:endParaRPr lang="zh-TW" altLang="en-US" dirty="0"/>
          </a:p>
        </p:txBody>
      </p:sp>
      <p:pic>
        <p:nvPicPr>
          <p:cNvPr id="22532" name="Picture 1" descr="C:\Documents and Settings\caokaiyang\Application Data\Tencent\Users\7563046\QQ\WinTemp\RichOle\S_]6Q~7QZ2NSDI)WKFVT{_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500188"/>
            <a:ext cx="75438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bg1">
                    <a:lumMod val="95000"/>
                  </a:schemeClr>
                </a:solidFill>
              </a:rPr>
              <a:t>設備</a:t>
            </a:r>
            <a:r>
              <a:rPr lang="en-US" sz="3600" dirty="0" smtClean="0"/>
              <a:t>Application </a:t>
            </a:r>
            <a:r>
              <a:rPr lang="en-US" sz="3600" dirty="0" smtClean="0"/>
              <a:t>of case</a:t>
            </a:r>
            <a:endParaRPr lang="zh-TW" alt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FEFD2A-2A22-4F37-8D4B-FEA613FCAB16}" type="slidenum">
              <a:rPr lang="zh-TW" altLang="en-US"/>
              <a:pPr>
                <a:defRPr/>
              </a:pPr>
              <a:t>5</a:t>
            </a:fld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349597" y="4220182"/>
            <a:ext cx="43524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ea typeface="+mn-ea"/>
              </a:rPr>
              <a:t>設備</a:t>
            </a:r>
            <a:r>
              <a:rPr lang="zh-CN" alt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ea typeface="+mn-ea"/>
              </a:rPr>
              <a:t>應用案例</a:t>
            </a:r>
            <a:endParaRPr lang="zh-CN" alt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ea typeface="+mn-ea"/>
            </a:endParaRPr>
          </a:p>
        </p:txBody>
      </p:sp>
      <p:pic>
        <p:nvPicPr>
          <p:cNvPr id="6" name="Picture 4" descr="D:\working_2015\应用案例\富士康机器人手臂\image\ARES-5251=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498725"/>
            <a:ext cx="2254250" cy="1573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chemeClr val="bg1">
                    <a:lumMod val="95000"/>
                  </a:schemeClr>
                </a:solidFill>
              </a:rPr>
              <a:t>設備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FOXBOT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8FC217-38A2-4455-A527-2E09ABB53D34}" type="slidenum">
              <a:rPr lang="zh-TW" altLang="en-US"/>
              <a:pPr>
                <a:defRPr/>
              </a:pPr>
              <a:t>6</a:t>
            </a:fld>
            <a:endParaRPr lang="zh-TW" altLang="en-US" dirty="0"/>
          </a:p>
        </p:txBody>
      </p:sp>
      <p:pic>
        <p:nvPicPr>
          <p:cNvPr id="24580" name="Picture 4" descr="D:\working_2015\应用案例\富士康机器人手臂\image\ARES-5251=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0588" y="2927350"/>
            <a:ext cx="2254250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 descr="D:\working_2015\应用案例\富士康机器人手臂\image\新建文件夹\motion_card2.png"/>
          <p:cNvPicPr>
            <a:picLocks noChangeAspect="1" noChangeArrowheads="1"/>
          </p:cNvPicPr>
          <p:nvPr/>
        </p:nvPicPr>
        <p:blipFill>
          <a:blip r:embed="rId3" cstate="print"/>
          <a:srcRect l="7840" t="6276" r="8536" b="5856"/>
          <a:stretch>
            <a:fillRect/>
          </a:stretch>
        </p:blipFill>
        <p:spPr bwMode="auto">
          <a:xfrm>
            <a:off x="4929188" y="4786313"/>
            <a:ext cx="16335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4" descr="D:\working_2015\应用案例\富士康机器人手臂\image\触摸屏01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069975"/>
            <a:ext cx="928687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5" descr="D:\working_2015\应用案例\富士康机器人手臂\image\新建文件夹\服务器.jpg"/>
          <p:cNvPicPr>
            <a:picLocks noChangeAspect="1" noChangeArrowheads="1"/>
          </p:cNvPicPr>
          <p:nvPr/>
        </p:nvPicPr>
        <p:blipFill>
          <a:blip r:embed="rId5" cstate="print"/>
          <a:srcRect l="10190" t="6148" r="18478" b="3688"/>
          <a:stretch>
            <a:fillRect/>
          </a:stretch>
        </p:blipFill>
        <p:spPr bwMode="auto">
          <a:xfrm>
            <a:off x="2714625" y="4786313"/>
            <a:ext cx="10795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6" descr="D:\working_2015\应用案例\富士康机器人手臂\image\新建文件夹\开关.jpg"/>
          <p:cNvPicPr>
            <a:picLocks noChangeAspect="1" noChangeArrowheads="1"/>
          </p:cNvPicPr>
          <p:nvPr/>
        </p:nvPicPr>
        <p:blipFill>
          <a:blip r:embed="rId6" cstate="print"/>
          <a:srcRect l="6787" t="6818" r="8369" b="28409"/>
          <a:stretch>
            <a:fillRect/>
          </a:stretch>
        </p:blipFill>
        <p:spPr bwMode="auto">
          <a:xfrm>
            <a:off x="6000750" y="2784475"/>
            <a:ext cx="1128713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7" descr="D:\working_2015\应用案例\富士康机器人手臂\image\新建文件夹\液晶屏.jpg"/>
          <p:cNvPicPr>
            <a:picLocks noChangeAspect="1" noChangeArrowheads="1"/>
          </p:cNvPicPr>
          <p:nvPr/>
        </p:nvPicPr>
        <p:blipFill>
          <a:blip r:embed="rId7" cstate="print"/>
          <a:srcRect l="1224"/>
          <a:stretch>
            <a:fillRect/>
          </a:stretch>
        </p:blipFill>
        <p:spPr bwMode="auto">
          <a:xfrm>
            <a:off x="1785938" y="2641600"/>
            <a:ext cx="144303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椭圆 41"/>
          <p:cNvSpPr/>
          <p:nvPr/>
        </p:nvSpPr>
        <p:spPr>
          <a:xfrm>
            <a:off x="3714750" y="927100"/>
            <a:ext cx="1714500" cy="16430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14500" y="2355850"/>
            <a:ext cx="1714500" cy="16446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500313" y="4643438"/>
            <a:ext cx="1714500" cy="16430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29188" y="4643438"/>
            <a:ext cx="1714500" cy="16430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715000" y="2355850"/>
            <a:ext cx="1714500" cy="16446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357563" y="2571750"/>
            <a:ext cx="2428875" cy="24288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圆角矩形 62"/>
          <p:cNvSpPr/>
          <p:nvPr/>
        </p:nvSpPr>
        <p:spPr>
          <a:xfrm>
            <a:off x="4071938" y="4214813"/>
            <a:ext cx="1285875" cy="285750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9" name="直接箭头连接符 68"/>
          <p:cNvCxnSpPr>
            <a:stCxn id="63" idx="2"/>
          </p:cNvCxnSpPr>
          <p:nvPr/>
        </p:nvCxnSpPr>
        <p:spPr>
          <a:xfrm rot="16200000" flipH="1">
            <a:off x="4321969" y="4893469"/>
            <a:ext cx="1214437" cy="428625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圆角矩形 71"/>
          <p:cNvSpPr/>
          <p:nvPr/>
        </p:nvSpPr>
        <p:spPr>
          <a:xfrm>
            <a:off x="5072063" y="4000500"/>
            <a:ext cx="357187" cy="142875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73" name="直接箭头连接符 72"/>
          <p:cNvCxnSpPr/>
          <p:nvPr/>
        </p:nvCxnSpPr>
        <p:spPr>
          <a:xfrm rot="16200000" flipH="1">
            <a:off x="5322094" y="4250531"/>
            <a:ext cx="642938" cy="428625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 flipV="1">
            <a:off x="5572125" y="3500438"/>
            <a:ext cx="500063" cy="28575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圆角矩形 75"/>
          <p:cNvSpPr/>
          <p:nvPr/>
        </p:nvSpPr>
        <p:spPr>
          <a:xfrm>
            <a:off x="5357813" y="3714750"/>
            <a:ext cx="214312" cy="214313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" name="圆角矩形 77"/>
          <p:cNvSpPr/>
          <p:nvPr/>
        </p:nvSpPr>
        <p:spPr>
          <a:xfrm>
            <a:off x="4500563" y="4000500"/>
            <a:ext cx="285750" cy="214313"/>
          </a:xfrm>
          <a:prstGeom prst="roundRect">
            <a:avLst/>
          </a:prstGeom>
          <a:noFill/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0" name="圆角矩形 79"/>
          <p:cNvSpPr/>
          <p:nvPr/>
        </p:nvSpPr>
        <p:spPr>
          <a:xfrm>
            <a:off x="3643313" y="4000500"/>
            <a:ext cx="357187" cy="214313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3714750" y="3941763"/>
            <a:ext cx="814388" cy="915987"/>
          </a:xfrm>
          <a:custGeom>
            <a:avLst/>
            <a:gdLst>
              <a:gd name="connsiteX0" fmla="*/ 814388 w 814388"/>
              <a:gd name="connsiteY0" fmla="*/ 76994 h 881857"/>
              <a:gd name="connsiteX1" fmla="*/ 404813 w 814388"/>
              <a:gd name="connsiteY1" fmla="*/ 134144 h 881857"/>
              <a:gd name="connsiteX2" fmla="*/ 0 w 814388"/>
              <a:gd name="connsiteY2" fmla="*/ 881857 h 88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4388" h="881857">
                <a:moveTo>
                  <a:pt x="814388" y="76994"/>
                </a:moveTo>
                <a:cubicBezTo>
                  <a:pt x="677466" y="38497"/>
                  <a:pt x="540544" y="0"/>
                  <a:pt x="404813" y="134144"/>
                </a:cubicBezTo>
                <a:cubicBezTo>
                  <a:pt x="269082" y="268288"/>
                  <a:pt x="0" y="881857"/>
                  <a:pt x="0" y="881857"/>
                </a:cubicBezTo>
              </a:path>
            </a:pathLst>
          </a:custGeom>
          <a:ln w="1905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84" name="直接箭头连接符 83"/>
          <p:cNvCxnSpPr/>
          <p:nvPr/>
        </p:nvCxnSpPr>
        <p:spPr>
          <a:xfrm rot="10800000">
            <a:off x="3071813" y="3643313"/>
            <a:ext cx="571500" cy="428625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85"/>
          <p:cNvSpPr/>
          <p:nvPr/>
        </p:nvSpPr>
        <p:spPr>
          <a:xfrm>
            <a:off x="3643313" y="3786188"/>
            <a:ext cx="357187" cy="214312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87" name="直接箭头连接符 86"/>
          <p:cNvCxnSpPr/>
          <p:nvPr/>
        </p:nvCxnSpPr>
        <p:spPr>
          <a:xfrm rot="5400000" flipH="1" flipV="1">
            <a:off x="3429000" y="2786063"/>
            <a:ext cx="1428750" cy="5715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圆角矩形 88"/>
          <p:cNvSpPr/>
          <p:nvPr/>
        </p:nvSpPr>
        <p:spPr>
          <a:xfrm>
            <a:off x="5000625" y="3714750"/>
            <a:ext cx="357188" cy="214313"/>
          </a:xfrm>
          <a:prstGeom prst="roundRect">
            <a:avLst/>
          </a:prstGeom>
          <a:noFill/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1" name="直接箭头连接符 90"/>
          <p:cNvCxnSpPr>
            <a:stCxn id="89" idx="1"/>
          </p:cNvCxnSpPr>
          <p:nvPr/>
        </p:nvCxnSpPr>
        <p:spPr>
          <a:xfrm rot="10800000">
            <a:off x="3143250" y="3500438"/>
            <a:ext cx="1857375" cy="322262"/>
          </a:xfrm>
          <a:prstGeom prst="straightConnector1">
            <a:avLst/>
          </a:prstGeom>
          <a:ln w="1905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>
            <a:stCxn id="89" idx="0"/>
          </p:cNvCxnSpPr>
          <p:nvPr/>
        </p:nvCxnSpPr>
        <p:spPr>
          <a:xfrm rot="16200000" flipV="1">
            <a:off x="4161632" y="2696369"/>
            <a:ext cx="1357312" cy="679450"/>
          </a:xfrm>
          <a:prstGeom prst="straightConnector1">
            <a:avLst/>
          </a:prstGeom>
          <a:ln w="1905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7" name="TextBox 94"/>
          <p:cNvSpPr txBox="1">
            <a:spLocks noChangeArrowheads="1"/>
          </p:cNvSpPr>
          <p:nvPr/>
        </p:nvSpPr>
        <p:spPr bwMode="auto">
          <a:xfrm>
            <a:off x="6929438" y="3916363"/>
            <a:ext cx="110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面板開關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24608" name="TextBox 95"/>
          <p:cNvSpPr txBox="1">
            <a:spLocks noChangeArrowheads="1"/>
          </p:cNvSpPr>
          <p:nvPr/>
        </p:nvSpPr>
        <p:spPr bwMode="auto">
          <a:xfrm>
            <a:off x="6643688" y="5786438"/>
            <a:ext cx="1338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運動控制卡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24609" name="TextBox 96"/>
          <p:cNvSpPr txBox="1">
            <a:spLocks noChangeArrowheads="1"/>
          </p:cNvSpPr>
          <p:nvPr/>
        </p:nvSpPr>
        <p:spPr bwMode="auto">
          <a:xfrm>
            <a:off x="1643063" y="5786438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伺服器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24610" name="TextBox 97"/>
          <p:cNvSpPr txBox="1">
            <a:spLocks noChangeArrowheads="1"/>
          </p:cNvSpPr>
          <p:nvPr/>
        </p:nvSpPr>
        <p:spPr bwMode="auto">
          <a:xfrm>
            <a:off x="1285875" y="3916363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顯示幕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24611" name="TextBox 98"/>
          <p:cNvSpPr txBox="1">
            <a:spLocks noChangeArrowheads="1"/>
          </p:cNvSpPr>
          <p:nvPr/>
        </p:nvSpPr>
        <p:spPr bwMode="auto">
          <a:xfrm>
            <a:off x="5429250" y="1500188"/>
            <a:ext cx="13388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觸控式螢幕</a:t>
            </a:r>
            <a:endParaRPr lang="zh-CN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D:\working_2015\应用案例\富士康机器人手臂\image\ARES-5251=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2643188"/>
            <a:ext cx="23558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chemeClr val="bg1">
                    <a:lumMod val="95000"/>
                  </a:schemeClr>
                </a:solidFill>
              </a:rPr>
              <a:t>設備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FOXBOT-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C530C1-A34E-4731-A503-B0C905DDDE42}" type="slidenum">
              <a:rPr lang="zh-TW" altLang="en-US"/>
              <a:pPr>
                <a:defRPr/>
              </a:pPr>
              <a:t>7</a:t>
            </a:fld>
            <a:endParaRPr lang="zh-TW" altLang="en-US" dirty="0"/>
          </a:p>
        </p:txBody>
      </p:sp>
      <p:pic>
        <p:nvPicPr>
          <p:cNvPr id="25605" name="Picture 9" descr="D:\working_2015\应用案例\富士康机器人手臂\image\FOXBOT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3357563"/>
            <a:ext cx="2643187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椭圆形标注 51"/>
          <p:cNvSpPr/>
          <p:nvPr/>
        </p:nvSpPr>
        <p:spPr>
          <a:xfrm>
            <a:off x="2928938" y="2214563"/>
            <a:ext cx="2643187" cy="2643187"/>
          </a:xfrm>
          <a:prstGeom prst="wedgeEllipseCallout">
            <a:avLst>
              <a:gd name="adj1" fmla="val 58623"/>
              <a:gd name="adj2" fmla="val 6420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5607" name="Picture 11" descr="D:\working_2015\应用案例\富士康机器人手臂\image\woman-screen.png"/>
          <p:cNvPicPr>
            <a:picLocks noChangeAspect="1" noChangeArrowheads="1"/>
          </p:cNvPicPr>
          <p:nvPr/>
        </p:nvPicPr>
        <p:blipFill>
          <a:blip r:embed="rId4" cstate="print"/>
          <a:srcRect b="4256"/>
          <a:stretch>
            <a:fillRect/>
          </a:stretch>
        </p:blipFill>
        <p:spPr bwMode="auto">
          <a:xfrm>
            <a:off x="928688" y="3879874"/>
            <a:ext cx="1947862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任意多边形 55"/>
          <p:cNvSpPr/>
          <p:nvPr/>
        </p:nvSpPr>
        <p:spPr>
          <a:xfrm>
            <a:off x="2833688" y="5354638"/>
            <a:ext cx="2813050" cy="706437"/>
          </a:xfrm>
          <a:custGeom>
            <a:avLst/>
            <a:gdLst>
              <a:gd name="connsiteX0" fmla="*/ 0 w 2813050"/>
              <a:gd name="connsiteY0" fmla="*/ 307975 h 706437"/>
              <a:gd name="connsiteX1" fmla="*/ 709612 w 2813050"/>
              <a:gd name="connsiteY1" fmla="*/ 665162 h 706437"/>
              <a:gd name="connsiteX2" fmla="*/ 2233612 w 2813050"/>
              <a:gd name="connsiteY2" fmla="*/ 60325 h 706437"/>
              <a:gd name="connsiteX3" fmla="*/ 2733675 w 2813050"/>
              <a:gd name="connsiteY3" fmla="*/ 303212 h 706437"/>
              <a:gd name="connsiteX4" fmla="*/ 2709862 w 2813050"/>
              <a:gd name="connsiteY4" fmla="*/ 298450 h 7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706437">
                <a:moveTo>
                  <a:pt x="0" y="307975"/>
                </a:moveTo>
                <a:cubicBezTo>
                  <a:pt x="168671" y="507206"/>
                  <a:pt x="337343" y="706437"/>
                  <a:pt x="709612" y="665162"/>
                </a:cubicBezTo>
                <a:cubicBezTo>
                  <a:pt x="1081881" y="623887"/>
                  <a:pt x="1896268" y="120650"/>
                  <a:pt x="2233612" y="60325"/>
                </a:cubicBezTo>
                <a:cubicBezTo>
                  <a:pt x="2570956" y="0"/>
                  <a:pt x="2654300" y="263525"/>
                  <a:pt x="2733675" y="303212"/>
                </a:cubicBezTo>
                <a:cubicBezTo>
                  <a:pt x="2813050" y="342899"/>
                  <a:pt x="2709862" y="298450"/>
                  <a:pt x="2709862" y="2984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286125" y="3500438"/>
            <a:ext cx="428625" cy="500062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2" name="直接箭头连接符 61"/>
          <p:cNvCxnSpPr>
            <a:stCxn id="60" idx="3"/>
          </p:cNvCxnSpPr>
          <p:nvPr/>
        </p:nvCxnSpPr>
        <p:spPr>
          <a:xfrm rot="5400000">
            <a:off x="2495550" y="4003675"/>
            <a:ext cx="930275" cy="77787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任意多边形 64"/>
          <p:cNvSpPr/>
          <p:nvPr/>
        </p:nvSpPr>
        <p:spPr>
          <a:xfrm>
            <a:off x="3771900" y="4286250"/>
            <a:ext cx="2444750" cy="1860550"/>
          </a:xfrm>
          <a:custGeom>
            <a:avLst/>
            <a:gdLst>
              <a:gd name="connsiteX0" fmla="*/ 372533 w 2445173"/>
              <a:gd name="connsiteY0" fmla="*/ 0 h 1778000"/>
              <a:gd name="connsiteX1" fmla="*/ 37253 w 2445173"/>
              <a:gd name="connsiteY1" fmla="*/ 965200 h 1778000"/>
              <a:gd name="connsiteX2" fmla="*/ 596053 w 2445173"/>
              <a:gd name="connsiteY2" fmla="*/ 1645920 h 1778000"/>
              <a:gd name="connsiteX3" fmla="*/ 2445173 w 2445173"/>
              <a:gd name="connsiteY3" fmla="*/ 175768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173" h="1778000">
                <a:moveTo>
                  <a:pt x="372533" y="0"/>
                </a:moveTo>
                <a:cubicBezTo>
                  <a:pt x="186266" y="345440"/>
                  <a:pt x="0" y="690880"/>
                  <a:pt x="37253" y="965200"/>
                </a:cubicBezTo>
                <a:cubicBezTo>
                  <a:pt x="74506" y="1239520"/>
                  <a:pt x="194733" y="1513840"/>
                  <a:pt x="596053" y="1645920"/>
                </a:cubicBezTo>
                <a:cubicBezTo>
                  <a:pt x="997373" y="1778000"/>
                  <a:pt x="2445173" y="1757680"/>
                  <a:pt x="2445173" y="1757680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12" name="TextBox 65"/>
          <p:cNvSpPr txBox="1">
            <a:spLocks noChangeArrowheads="1"/>
          </p:cNvSpPr>
          <p:nvPr/>
        </p:nvSpPr>
        <p:spPr bwMode="auto">
          <a:xfrm>
            <a:off x="5429250" y="6215063"/>
            <a:ext cx="6461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Calibri" pitchFamily="34" charset="0"/>
              </a:rPr>
              <a:t>電源線</a:t>
            </a:r>
            <a:endParaRPr lang="zh-CN" alt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13" name="TextBox 66"/>
          <p:cNvSpPr txBox="1">
            <a:spLocks noChangeArrowheads="1"/>
          </p:cNvSpPr>
          <p:nvPr/>
        </p:nvSpPr>
        <p:spPr bwMode="auto">
          <a:xfrm>
            <a:off x="4557713" y="5867400"/>
            <a:ext cx="800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Calibri" pitchFamily="34" charset="0"/>
              </a:rPr>
              <a:t>手臂控制</a:t>
            </a:r>
          </a:p>
        </p:txBody>
      </p:sp>
      <p:sp>
        <p:nvSpPr>
          <p:cNvPr id="16" name="任意多边形 15"/>
          <p:cNvSpPr/>
          <p:nvPr/>
        </p:nvSpPr>
        <p:spPr>
          <a:xfrm>
            <a:off x="3790950" y="3724275"/>
            <a:ext cx="1385888" cy="557213"/>
          </a:xfrm>
          <a:custGeom>
            <a:avLst/>
            <a:gdLst>
              <a:gd name="connsiteX0" fmla="*/ 0 w 1385888"/>
              <a:gd name="connsiteY0" fmla="*/ 309563 h 557213"/>
              <a:gd name="connsiteX1" fmla="*/ 976313 w 1385888"/>
              <a:gd name="connsiteY1" fmla="*/ 295275 h 557213"/>
              <a:gd name="connsiteX2" fmla="*/ 971550 w 1385888"/>
              <a:gd name="connsiteY2" fmla="*/ 0 h 557213"/>
              <a:gd name="connsiteX3" fmla="*/ 1385888 w 1385888"/>
              <a:gd name="connsiteY3" fmla="*/ 0 h 557213"/>
              <a:gd name="connsiteX4" fmla="*/ 1385888 w 1385888"/>
              <a:gd name="connsiteY4" fmla="*/ 542925 h 557213"/>
              <a:gd name="connsiteX5" fmla="*/ 0 w 1385888"/>
              <a:gd name="connsiteY5" fmla="*/ 557213 h 557213"/>
              <a:gd name="connsiteX6" fmla="*/ 0 w 1385888"/>
              <a:gd name="connsiteY6" fmla="*/ 30956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5888" h="557213">
                <a:moveTo>
                  <a:pt x="0" y="309563"/>
                </a:moveTo>
                <a:lnTo>
                  <a:pt x="976313" y="295275"/>
                </a:lnTo>
                <a:cubicBezTo>
                  <a:pt x="974725" y="196850"/>
                  <a:pt x="971550" y="0"/>
                  <a:pt x="971550" y="0"/>
                </a:cubicBezTo>
                <a:lnTo>
                  <a:pt x="1385888" y="0"/>
                </a:lnTo>
                <a:lnTo>
                  <a:pt x="1385888" y="542925"/>
                </a:lnTo>
                <a:lnTo>
                  <a:pt x="0" y="557213"/>
                </a:lnTo>
                <a:lnTo>
                  <a:pt x="0" y="309563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643438" y="3500438"/>
            <a:ext cx="428625" cy="214312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2505075" y="2735263"/>
            <a:ext cx="2295525" cy="2070100"/>
          </a:xfrm>
          <a:custGeom>
            <a:avLst/>
            <a:gdLst>
              <a:gd name="connsiteX0" fmla="*/ 2295525 w 2295525"/>
              <a:gd name="connsiteY0" fmla="*/ 769144 h 2069307"/>
              <a:gd name="connsiteX1" fmla="*/ 442913 w 2295525"/>
              <a:gd name="connsiteY1" fmla="*/ 216694 h 2069307"/>
              <a:gd name="connsiteX2" fmla="*/ 0 w 2295525"/>
              <a:gd name="connsiteY2" fmla="*/ 2069307 h 2069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5525" h="2069307">
                <a:moveTo>
                  <a:pt x="2295525" y="769144"/>
                </a:moveTo>
                <a:cubicBezTo>
                  <a:pt x="1560512" y="384572"/>
                  <a:pt x="825500" y="0"/>
                  <a:pt x="442913" y="216694"/>
                </a:cubicBezTo>
                <a:cubicBezTo>
                  <a:pt x="60326" y="433388"/>
                  <a:pt x="0" y="2069307"/>
                  <a:pt x="0" y="2069307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72063" y="3500438"/>
            <a:ext cx="285750" cy="214312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357813" y="3571875"/>
            <a:ext cx="565150" cy="919163"/>
          </a:xfrm>
          <a:custGeom>
            <a:avLst/>
            <a:gdLst>
              <a:gd name="connsiteX0" fmla="*/ 0 w 565151"/>
              <a:gd name="connsiteY0" fmla="*/ 0 h 985838"/>
              <a:gd name="connsiteX1" fmla="*/ 481013 w 565151"/>
              <a:gd name="connsiteY1" fmla="*/ 185738 h 985838"/>
              <a:gd name="connsiteX2" fmla="*/ 504825 w 565151"/>
              <a:gd name="connsiteY2" fmla="*/ 985838 h 985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5151" h="985838">
                <a:moveTo>
                  <a:pt x="0" y="0"/>
                </a:moveTo>
                <a:cubicBezTo>
                  <a:pt x="198438" y="10716"/>
                  <a:pt x="396876" y="21432"/>
                  <a:pt x="481013" y="185738"/>
                </a:cubicBezTo>
                <a:cubicBezTo>
                  <a:pt x="565151" y="350044"/>
                  <a:pt x="504825" y="985838"/>
                  <a:pt x="504825" y="985838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19" name="TextBox 23"/>
          <p:cNvSpPr txBox="1">
            <a:spLocks noChangeArrowheads="1"/>
          </p:cNvSpPr>
          <p:nvPr/>
        </p:nvSpPr>
        <p:spPr bwMode="auto">
          <a:xfrm>
            <a:off x="5715000" y="3357563"/>
            <a:ext cx="800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latin typeface="Calibri" pitchFamily="34" charset="0"/>
              </a:rPr>
              <a:t>電控箱</a:t>
            </a:r>
            <a:endParaRPr lang="en-US" altLang="zh-CN" sz="1200" dirty="0">
              <a:latin typeface="Calibri" pitchFamily="34" charset="0"/>
            </a:endParaRPr>
          </a:p>
          <a:p>
            <a:r>
              <a:rPr lang="zh-CN" altLang="en-US" sz="1200" dirty="0" smtClean="0">
                <a:latin typeface="Calibri" pitchFamily="34" charset="0"/>
              </a:rPr>
              <a:t>面板開關</a:t>
            </a:r>
            <a:endParaRPr lang="zh-CN" altLang="en-US" sz="1200" dirty="0">
              <a:latin typeface="Calibri" pitchFamily="34" charset="0"/>
            </a:endParaRPr>
          </a:p>
        </p:txBody>
      </p:sp>
      <p:sp>
        <p:nvSpPr>
          <p:cNvPr id="25620" name="TextBox 67"/>
          <p:cNvSpPr txBox="1">
            <a:spLocks noChangeArrowheads="1"/>
          </p:cNvSpPr>
          <p:nvPr/>
        </p:nvSpPr>
        <p:spPr bwMode="auto">
          <a:xfrm>
            <a:off x="2286000" y="4286250"/>
            <a:ext cx="8001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latin typeface="Calibri" pitchFamily="34" charset="0"/>
              </a:rPr>
              <a:t>人機互動</a:t>
            </a:r>
            <a:endParaRPr lang="zh-CN" altLang="en-US" sz="1200" dirty="0">
              <a:latin typeface="Calibri" pitchFamily="34" charset="0"/>
            </a:endParaRPr>
          </a:p>
        </p:txBody>
      </p:sp>
      <p:sp>
        <p:nvSpPr>
          <p:cNvPr id="25621" name="TextBox 24"/>
          <p:cNvSpPr txBox="1">
            <a:spLocks noChangeArrowheads="1"/>
          </p:cNvSpPr>
          <p:nvPr/>
        </p:nvSpPr>
        <p:spPr bwMode="auto">
          <a:xfrm>
            <a:off x="714375" y="1143000"/>
            <a:ext cx="61863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安裝在機器人手臂的電控箱內（與機器人手臂是分體的）。</a:t>
            </a:r>
            <a:endParaRPr lang="en-US" altLang="zh-CN" dirty="0">
              <a:latin typeface="Calibri" pitchFamily="34" charset="0"/>
            </a:endParaRPr>
          </a:p>
        </p:txBody>
      </p:sp>
      <p:sp>
        <p:nvSpPr>
          <p:cNvPr id="25622" name="TextBox 25"/>
          <p:cNvSpPr txBox="1">
            <a:spLocks noChangeArrowheads="1"/>
          </p:cNvSpPr>
          <p:nvPr/>
        </p:nvSpPr>
        <p:spPr bwMode="auto">
          <a:xfrm>
            <a:off x="714375" y="1571625"/>
            <a:ext cx="20716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400" dirty="0" smtClean="0">
                <a:latin typeface="Calibri" pitchFamily="34" charset="0"/>
              </a:rPr>
              <a:t>設備</a:t>
            </a:r>
            <a:r>
              <a:rPr lang="zh-CN" altLang="en-US" sz="1400" dirty="0" smtClean="0">
                <a:latin typeface="Calibri" pitchFamily="34" charset="0"/>
              </a:rPr>
              <a:t>的</a:t>
            </a:r>
            <a:r>
              <a:rPr lang="en-US" altLang="zh-CN" sz="1400" dirty="0" smtClean="0">
                <a:latin typeface="Calibri" pitchFamily="34" charset="0"/>
              </a:rPr>
              <a:t>VGA</a:t>
            </a:r>
            <a:r>
              <a:rPr lang="zh-CN" altLang="en-US" sz="1400" dirty="0" smtClean="0">
                <a:latin typeface="Calibri" pitchFamily="34" charset="0"/>
              </a:rPr>
              <a:t>輸出到移動顯示幕，</a:t>
            </a:r>
            <a:r>
              <a:rPr lang="en-US" altLang="zh-CN" sz="1400" dirty="0" smtClean="0">
                <a:latin typeface="Calibri" pitchFamily="34" charset="0"/>
              </a:rPr>
              <a:t>COM1（</a:t>
            </a:r>
            <a:r>
              <a:rPr lang="zh-CN" altLang="en-US" sz="1400" dirty="0" smtClean="0">
                <a:latin typeface="Calibri" pitchFamily="34" charset="0"/>
              </a:rPr>
              <a:t>標</a:t>
            </a:r>
            <a:r>
              <a:rPr lang="en-US" altLang="zh-CN" sz="1400" dirty="0" smtClean="0">
                <a:latin typeface="Calibri" pitchFamily="34" charset="0"/>
              </a:rPr>
              <a:t>“</a:t>
            </a:r>
            <a:r>
              <a:rPr lang="en-US" altLang="zh-CN" sz="1400" dirty="0">
                <a:latin typeface="Calibri" pitchFamily="34" charset="0"/>
              </a:rPr>
              <a:t>Touch Screen</a:t>
            </a:r>
            <a:r>
              <a:rPr lang="en-US" altLang="zh-CN" sz="1400" dirty="0" smtClean="0">
                <a:latin typeface="Calibri" pitchFamily="34" charset="0"/>
              </a:rPr>
              <a:t>”</a:t>
            </a:r>
            <a:r>
              <a:rPr lang="zh-CN" altLang="en-US" sz="1400" dirty="0" smtClean="0">
                <a:latin typeface="Calibri" pitchFamily="34" charset="0"/>
              </a:rPr>
              <a:t>）連接到觸控式螢幕。</a:t>
            </a:r>
            <a:r>
              <a:rPr lang="en-US" altLang="zh-CN" sz="1400" dirty="0" smtClean="0">
                <a:latin typeface="Calibri" pitchFamily="34" charset="0"/>
              </a:rPr>
              <a:t>5V/12V</a:t>
            </a:r>
            <a:r>
              <a:rPr lang="zh-CN" altLang="en-US" sz="1400" dirty="0" smtClean="0">
                <a:latin typeface="Calibri" pitchFamily="34" charset="0"/>
              </a:rPr>
              <a:t>輸出給顯示幕和觸控式螢幕供電</a:t>
            </a:r>
            <a:endParaRPr lang="en-US" altLang="zh-CN" sz="1400" dirty="0">
              <a:latin typeface="Calibri" pitchFamily="34" charset="0"/>
            </a:endParaRPr>
          </a:p>
          <a:p>
            <a:endParaRPr lang="en-US" altLang="zh-CN" sz="1400" dirty="0">
              <a:latin typeface="Calibri" pitchFamily="34" charset="0"/>
            </a:endParaRPr>
          </a:p>
          <a:p>
            <a:r>
              <a:rPr lang="zh-CN" altLang="en-US" sz="1400" dirty="0" smtClean="0">
                <a:latin typeface="Calibri" pitchFamily="34" charset="0"/>
              </a:rPr>
              <a:t>網路介面連接伺服器資料中心。其它介面視不同機器人手臂略有不同。</a:t>
            </a:r>
            <a:endParaRPr lang="zh-CN" altLang="en-US" sz="1400" dirty="0">
              <a:latin typeface="Calibri" pitchFamily="34" charset="0"/>
            </a:endParaRPr>
          </a:p>
        </p:txBody>
      </p:sp>
      <p:sp>
        <p:nvSpPr>
          <p:cNvPr id="25623" name="TextBox 26"/>
          <p:cNvSpPr txBox="1">
            <a:spLocks noChangeArrowheads="1"/>
          </p:cNvSpPr>
          <p:nvPr/>
        </p:nvSpPr>
        <p:spPr bwMode="auto">
          <a:xfrm>
            <a:off x="5572125" y="1571625"/>
            <a:ext cx="30003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400" dirty="0">
                <a:latin typeface="Calibri" pitchFamily="34" charset="0"/>
              </a:rPr>
              <a:t>設備</a:t>
            </a:r>
            <a:r>
              <a:rPr lang="zh-CN" altLang="en-US" sz="1400" dirty="0" smtClean="0">
                <a:latin typeface="Calibri" pitchFamily="34" charset="0"/>
              </a:rPr>
              <a:t>的</a:t>
            </a:r>
            <a:r>
              <a:rPr lang="en-US" altLang="zh-CN" sz="1400" dirty="0">
                <a:latin typeface="Calibri" pitchFamily="34" charset="0"/>
              </a:rPr>
              <a:t>PCI </a:t>
            </a:r>
            <a:r>
              <a:rPr lang="en-US" altLang="zh-CN" sz="1400" dirty="0" smtClean="0">
                <a:latin typeface="Calibri" pitchFamily="34" charset="0"/>
              </a:rPr>
              <a:t>slot</a:t>
            </a:r>
            <a:r>
              <a:rPr lang="zh-CN" altLang="en-US" sz="1400" dirty="0" smtClean="0">
                <a:latin typeface="Calibri" pitchFamily="34" charset="0"/>
              </a:rPr>
              <a:t>安裝運動控制卡，再通過卡上的</a:t>
            </a:r>
            <a:r>
              <a:rPr lang="en-US" altLang="zh-CN" sz="1400" dirty="0" smtClean="0">
                <a:latin typeface="Calibri" pitchFamily="34" charset="0"/>
              </a:rPr>
              <a:t>DB100</a:t>
            </a:r>
            <a:r>
              <a:rPr lang="zh-CN" altLang="en-US" sz="1400" dirty="0" smtClean="0">
                <a:latin typeface="Calibri" pitchFamily="34" charset="0"/>
              </a:rPr>
              <a:t>連接到機器人手臂各個馬達。運動控制卡上另有</a:t>
            </a:r>
            <a:r>
              <a:rPr lang="en-US" altLang="zh-CN" sz="1400" dirty="0" smtClean="0">
                <a:latin typeface="Calibri" pitchFamily="34" charset="0"/>
              </a:rPr>
              <a:t>I/O</a:t>
            </a:r>
            <a:r>
              <a:rPr lang="zh-CN" altLang="en-US" sz="1400" dirty="0" smtClean="0">
                <a:latin typeface="Calibri" pitchFamily="34" charset="0"/>
              </a:rPr>
              <a:t>信號通過主機殼</a:t>
            </a:r>
            <a:r>
              <a:rPr lang="en-US" altLang="zh-CN" sz="1400" dirty="0" smtClean="0">
                <a:latin typeface="Calibri" pitchFamily="34" charset="0"/>
              </a:rPr>
              <a:t>RIO1</a:t>
            </a:r>
            <a:r>
              <a:rPr lang="zh-CN" altLang="en-US" sz="1400" dirty="0">
                <a:latin typeface="Calibri" pitchFamily="34" charset="0"/>
              </a:rPr>
              <a:t>的</a:t>
            </a:r>
            <a:r>
              <a:rPr lang="en-US" altLang="zh-CN" sz="1400" dirty="0">
                <a:latin typeface="Calibri" pitchFamily="34" charset="0"/>
              </a:rPr>
              <a:t>DB9</a:t>
            </a:r>
            <a:r>
              <a:rPr lang="en-US" altLang="zh-CN" sz="1400" dirty="0" smtClean="0">
                <a:latin typeface="Calibri" pitchFamily="34" charset="0"/>
              </a:rPr>
              <a:t>，</a:t>
            </a:r>
            <a:r>
              <a:rPr lang="zh-CN" altLang="en-US" sz="1400" dirty="0" smtClean="0">
                <a:latin typeface="Calibri" pitchFamily="34" charset="0"/>
              </a:rPr>
              <a:t>也連接到機器人手臂上。</a:t>
            </a:r>
            <a:endParaRPr lang="zh-CN" altLang="en-U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chemeClr val="bg1">
                    <a:lumMod val="95000"/>
                  </a:schemeClr>
                </a:solidFill>
              </a:rPr>
              <a:t>設備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FOXBOT--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8ED0B4-9149-4B36-B567-C6626A7FDB7A}" type="slidenum">
              <a:rPr lang="zh-TW" altLang="en-US"/>
              <a:pPr>
                <a:defRPr/>
              </a:pPr>
              <a:t>8</a:t>
            </a:fld>
            <a:endParaRPr lang="zh-TW" altLang="en-US" dirty="0"/>
          </a:p>
        </p:txBody>
      </p:sp>
      <p:sp>
        <p:nvSpPr>
          <p:cNvPr id="5" name="任意多边形 4"/>
          <p:cNvSpPr/>
          <p:nvPr/>
        </p:nvSpPr>
        <p:spPr>
          <a:xfrm>
            <a:off x="596900" y="3793952"/>
            <a:ext cx="7975600" cy="2387600"/>
          </a:xfrm>
          <a:custGeom>
            <a:avLst/>
            <a:gdLst>
              <a:gd name="connsiteX0" fmla="*/ 0 w 7975600"/>
              <a:gd name="connsiteY0" fmla="*/ 1341120 h 2387600"/>
              <a:gd name="connsiteX1" fmla="*/ 985520 w 7975600"/>
              <a:gd name="connsiteY1" fmla="*/ 2052320 h 2387600"/>
              <a:gd name="connsiteX2" fmla="*/ 5750560 w 7975600"/>
              <a:gd name="connsiteY2" fmla="*/ 802640 h 2387600"/>
              <a:gd name="connsiteX3" fmla="*/ 4846320 w 7975600"/>
              <a:gd name="connsiteY3" fmla="*/ 223520 h 2387600"/>
              <a:gd name="connsiteX4" fmla="*/ 5019040 w 7975600"/>
              <a:gd name="connsiteY4" fmla="*/ 0 h 2387600"/>
              <a:gd name="connsiteX5" fmla="*/ 5049520 w 7975600"/>
              <a:gd name="connsiteY5" fmla="*/ 71120 h 2387600"/>
              <a:gd name="connsiteX6" fmla="*/ 6065520 w 7975600"/>
              <a:gd name="connsiteY6" fmla="*/ 711200 h 2387600"/>
              <a:gd name="connsiteX7" fmla="*/ 7975600 w 7975600"/>
              <a:gd name="connsiteY7" fmla="*/ 213360 h 2387600"/>
              <a:gd name="connsiteX8" fmla="*/ 7975600 w 7975600"/>
              <a:gd name="connsiteY8" fmla="*/ 548640 h 2387600"/>
              <a:gd name="connsiteX9" fmla="*/ 1056640 w 7975600"/>
              <a:gd name="connsiteY9" fmla="*/ 2387600 h 2387600"/>
              <a:gd name="connsiteX10" fmla="*/ 0 w 7975600"/>
              <a:gd name="connsiteY10" fmla="*/ 1615440 h 2387600"/>
              <a:gd name="connsiteX11" fmla="*/ 0 w 7975600"/>
              <a:gd name="connsiteY11" fmla="*/ 1341120 h 2387600"/>
              <a:gd name="connsiteX0" fmla="*/ 0 w 7975600"/>
              <a:gd name="connsiteY0" fmla="*/ 1341120 h 2387600"/>
              <a:gd name="connsiteX1" fmla="*/ 985520 w 7975600"/>
              <a:gd name="connsiteY1" fmla="*/ 2052320 h 2387600"/>
              <a:gd name="connsiteX2" fmla="*/ 5750560 w 7975600"/>
              <a:gd name="connsiteY2" fmla="*/ 802640 h 2387600"/>
              <a:gd name="connsiteX3" fmla="*/ 4846320 w 7975600"/>
              <a:gd name="connsiteY3" fmla="*/ 223520 h 2387600"/>
              <a:gd name="connsiteX4" fmla="*/ 5019040 w 7975600"/>
              <a:gd name="connsiteY4" fmla="*/ 0 h 2387600"/>
              <a:gd name="connsiteX5" fmla="*/ 5049520 w 7975600"/>
              <a:gd name="connsiteY5" fmla="*/ 71120 h 2387600"/>
              <a:gd name="connsiteX6" fmla="*/ 6065520 w 7975600"/>
              <a:gd name="connsiteY6" fmla="*/ 711200 h 2387600"/>
              <a:gd name="connsiteX7" fmla="*/ 7975600 w 7975600"/>
              <a:gd name="connsiteY7" fmla="*/ 213360 h 2387600"/>
              <a:gd name="connsiteX8" fmla="*/ 7975600 w 7975600"/>
              <a:gd name="connsiteY8" fmla="*/ 405740 h 2387600"/>
              <a:gd name="connsiteX9" fmla="*/ 1056640 w 7975600"/>
              <a:gd name="connsiteY9" fmla="*/ 2387600 h 2387600"/>
              <a:gd name="connsiteX10" fmla="*/ 0 w 7975600"/>
              <a:gd name="connsiteY10" fmla="*/ 1615440 h 2387600"/>
              <a:gd name="connsiteX11" fmla="*/ 0 w 7975600"/>
              <a:gd name="connsiteY11" fmla="*/ 1341120 h 23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75600" h="2387600">
                <a:moveTo>
                  <a:pt x="0" y="1341120"/>
                </a:moveTo>
                <a:lnTo>
                  <a:pt x="985520" y="2052320"/>
                </a:lnTo>
                <a:lnTo>
                  <a:pt x="5750560" y="802640"/>
                </a:lnTo>
                <a:lnTo>
                  <a:pt x="4846320" y="223520"/>
                </a:lnTo>
                <a:lnTo>
                  <a:pt x="5019040" y="0"/>
                </a:lnTo>
                <a:lnTo>
                  <a:pt x="5049520" y="71120"/>
                </a:lnTo>
                <a:lnTo>
                  <a:pt x="6065520" y="711200"/>
                </a:lnTo>
                <a:lnTo>
                  <a:pt x="7975600" y="213360"/>
                </a:lnTo>
                <a:lnTo>
                  <a:pt x="7975600" y="405740"/>
                </a:lnTo>
                <a:lnTo>
                  <a:pt x="1056640" y="2387600"/>
                </a:lnTo>
                <a:lnTo>
                  <a:pt x="0" y="1615440"/>
                </a:lnTo>
                <a:lnTo>
                  <a:pt x="0" y="134112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6629" name="组合 5"/>
          <p:cNvGrpSpPr>
            <a:grpSpLocks/>
          </p:cNvGrpSpPr>
          <p:nvPr/>
        </p:nvGrpSpPr>
        <p:grpSpPr bwMode="auto">
          <a:xfrm>
            <a:off x="6069013" y="2954164"/>
            <a:ext cx="2286000" cy="1285875"/>
            <a:chOff x="6000760" y="3000372"/>
            <a:chExt cx="2286016" cy="1285884"/>
          </a:xfrm>
        </p:grpSpPr>
        <p:pic>
          <p:nvPicPr>
            <p:cNvPr id="26636" name="Picture 5" descr="D:\working_2015\应用案例\富士康机器人手臂\image\JD-CNC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78873" y="3163733"/>
              <a:ext cx="907903" cy="847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7" name="Picture 2" descr="D:\working_2015\应用案例\富士康机器人手臂\image\FOXBOT02==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15206" y="3214686"/>
              <a:ext cx="428628" cy="803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8" name="Picture 8" descr="D:\working_2015\应用案例\富士康机器人手臂\image\JD-CNC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00760" y="3000372"/>
              <a:ext cx="1378113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630" name="组合 9"/>
          <p:cNvGrpSpPr>
            <a:grpSpLocks/>
          </p:cNvGrpSpPr>
          <p:nvPr/>
        </p:nvGrpSpPr>
        <p:grpSpPr bwMode="auto">
          <a:xfrm>
            <a:off x="639763" y="2204864"/>
            <a:ext cx="5072062" cy="3321050"/>
            <a:chOff x="571472" y="2251294"/>
            <a:chExt cx="5072098" cy="3320846"/>
          </a:xfrm>
        </p:grpSpPr>
        <p:pic>
          <p:nvPicPr>
            <p:cNvPr id="26633" name="Picture 5" descr="D:\working_2015\应用案例\富士康机器人手臂\image\JD-CNC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29159" y="2673180"/>
              <a:ext cx="2014411" cy="2187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4" name="Picture 3" descr="D:\working_2015\应用案例\富士康机器人手臂\image\FOXBOT02==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71803" y="2857496"/>
              <a:ext cx="1104896" cy="2071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5" name="Picture 8" descr="D:\working_2015\应用案例\富士康机器人手臂\image\JD-CNC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1472" y="2251294"/>
              <a:ext cx="3057687" cy="3320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31" name="TextBox 13"/>
          <p:cNvSpPr txBox="1">
            <a:spLocks noChangeArrowheads="1"/>
          </p:cNvSpPr>
          <p:nvPr/>
        </p:nvSpPr>
        <p:spPr bwMode="auto">
          <a:xfrm>
            <a:off x="642938" y="1143000"/>
            <a:ext cx="5551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Calibri" pitchFamily="34" charset="0"/>
              </a:rPr>
              <a:t>富士康 </a:t>
            </a:r>
            <a:r>
              <a:rPr lang="en-US" altLang="zh-CN" dirty="0" smtClean="0">
                <a:latin typeface="Calibri" pitchFamily="34" charset="0"/>
              </a:rPr>
              <a:t>iPhone6 </a:t>
            </a:r>
            <a:r>
              <a:rPr lang="zh-CN" altLang="en-US" dirty="0" smtClean="0">
                <a:latin typeface="Calibri" pitchFamily="34" charset="0"/>
              </a:rPr>
              <a:t>機殼加工生產線  機器人手臂應用案例</a:t>
            </a:r>
            <a:endParaRPr lang="en-US" altLang="zh-CN" dirty="0">
              <a:latin typeface="Calibri" pitchFamily="34" charset="0"/>
            </a:endParaRPr>
          </a:p>
        </p:txBody>
      </p:sp>
      <p:sp>
        <p:nvSpPr>
          <p:cNvPr id="26632" name="TextBox 14"/>
          <p:cNvSpPr txBox="1">
            <a:spLocks noChangeArrowheads="1"/>
          </p:cNvSpPr>
          <p:nvPr/>
        </p:nvSpPr>
        <p:spPr bwMode="auto">
          <a:xfrm>
            <a:off x="714375" y="1538288"/>
            <a:ext cx="7786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dirty="0" smtClean="0">
                <a:latin typeface="Calibri" pitchFamily="34" charset="0"/>
              </a:rPr>
              <a:t>iPhone</a:t>
            </a:r>
            <a:r>
              <a:rPr lang="zh-CN" altLang="en-US" sz="1200" dirty="0" smtClean="0">
                <a:latin typeface="Calibri" pitchFamily="34" charset="0"/>
              </a:rPr>
              <a:t>系列機殼採用智慧</a:t>
            </a:r>
            <a:r>
              <a:rPr lang="en-US" altLang="zh-CN" sz="1200" dirty="0" smtClean="0">
                <a:latin typeface="Calibri" pitchFamily="34" charset="0"/>
              </a:rPr>
              <a:t>CNC</a:t>
            </a:r>
            <a:r>
              <a:rPr lang="zh-CN" altLang="en-US" sz="1200" dirty="0" smtClean="0">
                <a:latin typeface="Calibri" pitchFamily="34" charset="0"/>
              </a:rPr>
              <a:t>數控機床加工（一個部件一次完成），每兩台機床共用一個機器人上下料，每人可以照看約</a:t>
            </a:r>
            <a:r>
              <a:rPr lang="en-US" altLang="zh-CN" sz="1200" dirty="0" smtClean="0">
                <a:latin typeface="Calibri" pitchFamily="34" charset="0"/>
              </a:rPr>
              <a:t>10</a:t>
            </a:r>
            <a:r>
              <a:rPr lang="zh-CN" altLang="en-US" sz="1200" dirty="0" smtClean="0">
                <a:latin typeface="Calibri" pitchFamily="34" charset="0"/>
              </a:rPr>
              <a:t>多個這樣的單元。只要料架、料盤夠多，很少需要人過來照看。</a:t>
            </a:r>
            <a:endParaRPr lang="zh-CN" altLang="en-US" sz="1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FOXBOT system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0E8A7A-0666-42C4-BA51-BEF56D1268F8}" type="slidenum">
              <a:rPr lang="zh-TW" altLang="en-US"/>
              <a:pPr>
                <a:defRPr/>
              </a:pPr>
              <a:t>9</a:t>
            </a:fld>
            <a:endParaRPr lang="zh-TW" altLang="en-US" dirty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071563"/>
            <a:ext cx="7889875" cy="513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D:\working_2015\应用案例\富士康机器人手臂\image\u=2210708503,4177666760&amp;fm=21&amp;gp=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025" y="1357313"/>
            <a:ext cx="278606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71438"/>
            <a:ext cx="82296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Other FOXBOTs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B9AADD-BA29-48EB-BE8D-DA465B005FB2}" type="slidenum">
              <a:rPr lang="zh-TW" altLang="en-US"/>
              <a:pPr>
                <a:defRPr/>
              </a:pPr>
              <a:t>10</a:t>
            </a:fld>
            <a:endParaRPr lang="zh-TW" altLang="en-US" dirty="0"/>
          </a:p>
        </p:txBody>
      </p:sp>
      <p:pic>
        <p:nvPicPr>
          <p:cNvPr id="28677" name="Picture 2" descr="D:\working_2015\应用案例\富士康机器人手臂\image\FOXBOT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5588" y="2071688"/>
            <a:ext cx="287972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 descr="D:\working_2015\应用案例\富士康机器人手臂\image\FOXBOT0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50" y="2303463"/>
            <a:ext cx="1857375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3" descr="D:\working_2015\应用案例\富士康机器人手臂\image\FOXBOT_最简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4088" y="3286125"/>
            <a:ext cx="2524125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2349500"/>
            <a:ext cx="5545138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/>
          </a:p>
        </p:txBody>
      </p:sp>
      <p:sp>
        <p:nvSpPr>
          <p:cNvPr id="29699" name="副標題 2"/>
          <p:cNvSpPr>
            <a:spLocks noGrp="1"/>
          </p:cNvSpPr>
          <p:nvPr>
            <p:ph type="subTitle" idx="1"/>
          </p:nvPr>
        </p:nvSpPr>
        <p:spPr bwMode="auto">
          <a:xfrm>
            <a:off x="250825" y="5445125"/>
            <a:ext cx="6400800" cy="14128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5358</TotalTime>
  <Words>247</Words>
  <Application>Microsoft Office PowerPoint</Application>
  <PresentationFormat>如螢幕大小 (4:3)</PresentationFormat>
  <Paragraphs>40</Paragraphs>
  <Slides>11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11</vt:i4>
      </vt:variant>
    </vt:vector>
  </HeadingPairs>
  <TitlesOfParts>
    <vt:vector size="13" baseType="lpstr">
      <vt:lpstr>Office 佈景主題</vt:lpstr>
      <vt:lpstr>自訂設計</vt:lpstr>
      <vt:lpstr>機器人手臂應用案例              </vt:lpstr>
      <vt:lpstr>設備 Introduction</vt:lpstr>
      <vt:lpstr>設備Front view</vt:lpstr>
      <vt:lpstr>設備Rear view</vt:lpstr>
      <vt:lpstr>設備Application of case</vt:lpstr>
      <vt:lpstr>設備 in FOXBOT</vt:lpstr>
      <vt:lpstr>設備 in FOXBOT-</vt:lpstr>
      <vt:lpstr>設備 in FOXBOT--</vt:lpstr>
      <vt:lpstr>FOXBOT system</vt:lpstr>
      <vt:lpstr>Other FOXBOTs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rubykuo</dc:creator>
  <cp:lastModifiedBy>ryan</cp:lastModifiedBy>
  <cp:revision>561</cp:revision>
  <dcterms:created xsi:type="dcterms:W3CDTF">2013-05-23T06:32:26Z</dcterms:created>
  <dcterms:modified xsi:type="dcterms:W3CDTF">2025-02-25T11:08:46Z</dcterms:modified>
</cp:coreProperties>
</file>